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280" r:id="rId5"/>
    <p:sldId id="282" r:id="rId6"/>
    <p:sldId id="281" r:id="rId7"/>
    <p:sldId id="283" r:id="rId8"/>
    <p:sldId id="284" r:id="rId9"/>
    <p:sldId id="288" r:id="rId10"/>
    <p:sldId id="285" r:id="rId11"/>
    <p:sldId id="286" r:id="rId12"/>
    <p:sldId id="289" r:id="rId13"/>
    <p:sldId id="290" r:id="rId14"/>
    <p:sldId id="291" r:id="rId15"/>
    <p:sldId id="292" r:id="rId16"/>
    <p:sldId id="293" r:id="rId17"/>
    <p:sldId id="294" r:id="rId18"/>
    <p:sldId id="295" r:id="rId19"/>
    <p:sldId id="339" r:id="rId20"/>
    <p:sldId id="296" r:id="rId21"/>
    <p:sldId id="297" r:id="rId22"/>
    <p:sldId id="298" r:id="rId23"/>
    <p:sldId id="299" r:id="rId24"/>
    <p:sldId id="300" r:id="rId25"/>
    <p:sldId id="301" r:id="rId26"/>
    <p:sldId id="340" r:id="rId27"/>
    <p:sldId id="302" r:id="rId28"/>
    <p:sldId id="303" r:id="rId29"/>
    <p:sldId id="304" r:id="rId30"/>
    <p:sldId id="305" r:id="rId31"/>
    <p:sldId id="306" r:id="rId32"/>
    <p:sldId id="307" r:id="rId33"/>
    <p:sldId id="308" r:id="rId34"/>
    <p:sldId id="309" r:id="rId35"/>
    <p:sldId id="341" r:id="rId36"/>
    <p:sldId id="310" r:id="rId37"/>
    <p:sldId id="311" r:id="rId38"/>
    <p:sldId id="312" r:id="rId39"/>
    <p:sldId id="313" r:id="rId40"/>
    <p:sldId id="314" r:id="rId41"/>
    <p:sldId id="315" r:id="rId42"/>
    <p:sldId id="316" r:id="rId43"/>
    <p:sldId id="317" r:id="rId44"/>
    <p:sldId id="318" r:id="rId45"/>
    <p:sldId id="319" r:id="rId46"/>
    <p:sldId id="320" r:id="rId47"/>
    <p:sldId id="321" r:id="rId48"/>
    <p:sldId id="322" r:id="rId49"/>
    <p:sldId id="323" r:id="rId50"/>
    <p:sldId id="324" r:id="rId51"/>
    <p:sldId id="325" r:id="rId52"/>
    <p:sldId id="326" r:id="rId53"/>
    <p:sldId id="327" r:id="rId54"/>
    <p:sldId id="328" r:id="rId55"/>
    <p:sldId id="329" r:id="rId56"/>
    <p:sldId id="330" r:id="rId57"/>
    <p:sldId id="334" r:id="rId58"/>
    <p:sldId id="331" r:id="rId59"/>
    <p:sldId id="332" r:id="rId60"/>
    <p:sldId id="333" r:id="rId61"/>
    <p:sldId id="335" r:id="rId62"/>
    <p:sldId id="336" r:id="rId63"/>
    <p:sldId id="337" r:id="rId64"/>
    <p:sldId id="338" r:id="rId6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19" autoAdjust="0"/>
  </p:normalViewPr>
  <p:slideViewPr>
    <p:cSldViewPr snapToGrid="0">
      <p:cViewPr varScale="1">
        <p:scale>
          <a:sx n="72" d="100"/>
          <a:sy n="72" d="100"/>
        </p:scale>
        <p:origin x="91" y="22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presProps" Target="presProp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817CCF5-DA3F-4E5F-BE7C-D8111B2BFEBA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accent2_2" csCatId="accent2" phldr="1"/>
      <dgm:spPr/>
      <dgm:t>
        <a:bodyPr/>
        <a:lstStyle/>
        <a:p>
          <a:endParaRPr lang="en-US"/>
        </a:p>
      </dgm:t>
    </dgm:pt>
    <dgm:pt modelId="{E754A2A0-41CE-428B-9DDC-DCD1FD12D16A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Definition</a:t>
          </a:r>
        </a:p>
      </dgm:t>
    </dgm:pt>
    <dgm:pt modelId="{BE164097-A5AA-4EA1-9E64-D7FCD4DD2A4E}" type="parTrans" cxnId="{507A74C7-FEAF-4A4C-9250-0613CBC2F127}">
      <dgm:prSet/>
      <dgm:spPr/>
      <dgm:t>
        <a:bodyPr/>
        <a:lstStyle/>
        <a:p>
          <a:endParaRPr lang="en-US"/>
        </a:p>
      </dgm:t>
    </dgm:pt>
    <dgm:pt modelId="{02D8D4EF-9694-45C7-AF26-E20371B3C352}" type="sibTrans" cxnId="{507A74C7-FEAF-4A4C-9250-0613CBC2F127}">
      <dgm:prSet/>
      <dgm:spPr/>
      <dgm:t>
        <a:bodyPr/>
        <a:lstStyle/>
        <a:p>
          <a:endParaRPr lang="en-US"/>
        </a:p>
      </dgm:t>
    </dgm:pt>
    <dgm:pt modelId="{C2F66EED-74C3-4F36-A1D4-8AFCBB00993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Numerical Python</a:t>
          </a:r>
        </a:p>
      </dgm:t>
    </dgm:pt>
    <dgm:pt modelId="{5CF5C62A-BD1A-4922-92B6-33ECA44C1F76}" type="parTrans" cxnId="{7A243DB8-C0B8-4718-B558-CE939B8FF03E}">
      <dgm:prSet/>
      <dgm:spPr/>
      <dgm:t>
        <a:bodyPr/>
        <a:lstStyle/>
        <a:p>
          <a:endParaRPr lang="en-US"/>
        </a:p>
      </dgm:t>
    </dgm:pt>
    <dgm:pt modelId="{F9BAA161-AAEC-4A41-B4D9-A27EAD80526E}" type="sibTrans" cxnId="{7A243DB8-C0B8-4718-B558-CE939B8FF03E}">
      <dgm:prSet/>
      <dgm:spPr/>
      <dgm:t>
        <a:bodyPr/>
        <a:lstStyle/>
        <a:p>
          <a:endParaRPr lang="en-US"/>
        </a:p>
      </dgm:t>
    </dgm:pt>
    <dgm:pt modelId="{DCCE571A-4D30-4294-ABAF-6885F619D2D9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A Module</a:t>
          </a:r>
        </a:p>
      </dgm:t>
    </dgm:pt>
    <dgm:pt modelId="{3AD83C96-5A95-4337-BF2D-97454AF7F108}" type="parTrans" cxnId="{E70347E4-4461-4B80-8927-4CA0AEBFAAF8}">
      <dgm:prSet/>
      <dgm:spPr/>
      <dgm:t>
        <a:bodyPr/>
        <a:lstStyle/>
        <a:p>
          <a:endParaRPr lang="en-US"/>
        </a:p>
      </dgm:t>
    </dgm:pt>
    <dgm:pt modelId="{2C1DF6EC-6090-4926-A556-3D2417B7F2AA}" type="sibTrans" cxnId="{E70347E4-4461-4B80-8927-4CA0AEBFAAF8}">
      <dgm:prSet/>
      <dgm:spPr/>
      <dgm:t>
        <a:bodyPr/>
        <a:lstStyle/>
        <a:p>
          <a:endParaRPr lang="en-US"/>
        </a:p>
      </dgm:t>
    </dgm:pt>
    <dgm:pt modelId="{B4C55E9F-B5C0-4AD1-919B-D2D83AC9CD4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Open source and used in almost every field of science and engineering.</a:t>
          </a:r>
        </a:p>
      </dgm:t>
    </dgm:pt>
    <dgm:pt modelId="{D1B05DEA-DFE0-4560-B75F-1C2BCB67A7C6}" type="parTrans" cxnId="{B2BEE9D2-644C-400C-8E33-2C4491C5B104}">
      <dgm:prSet/>
      <dgm:spPr/>
      <dgm:t>
        <a:bodyPr/>
        <a:lstStyle/>
        <a:p>
          <a:endParaRPr lang="en-US"/>
        </a:p>
      </dgm:t>
    </dgm:pt>
    <dgm:pt modelId="{A6301E27-5ACC-4907-A7C8-B41877235C87}" type="sibTrans" cxnId="{B2BEE9D2-644C-400C-8E33-2C4491C5B104}">
      <dgm:prSet/>
      <dgm:spPr/>
      <dgm:t>
        <a:bodyPr/>
        <a:lstStyle/>
        <a:p>
          <a:endParaRPr lang="en-US"/>
        </a:p>
      </dgm:t>
    </dgm:pt>
    <dgm:pt modelId="{1C1B28B7-2609-4BAA-AAAB-5801EDFD334C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Used With</a:t>
          </a:r>
        </a:p>
      </dgm:t>
    </dgm:pt>
    <dgm:pt modelId="{2BF5F791-D223-44A4-B231-6C3F4B786D08}" type="parTrans" cxnId="{05037335-2E5B-48BE-86A9-5372B1A16299}">
      <dgm:prSet/>
      <dgm:spPr/>
      <dgm:t>
        <a:bodyPr/>
        <a:lstStyle/>
        <a:p>
          <a:endParaRPr lang="en-US"/>
        </a:p>
      </dgm:t>
    </dgm:pt>
    <dgm:pt modelId="{A432C086-9156-4D32-A06E-6E237CC66D92}" type="sibTrans" cxnId="{05037335-2E5B-48BE-86A9-5372B1A16299}">
      <dgm:prSet/>
      <dgm:spPr/>
      <dgm:t>
        <a:bodyPr/>
        <a:lstStyle/>
        <a:p>
          <a:endParaRPr lang="en-US"/>
        </a:p>
      </dgm:t>
    </dgm:pt>
    <dgm:pt modelId="{28C188E4-A3B1-47AF-802E-B2DED21921B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Pandas, SciPy, Matplotlib,</a:t>
          </a:r>
        </a:p>
        <a:p>
          <a:pPr>
            <a:lnSpc>
              <a:spcPct val="100000"/>
            </a:lnSpc>
          </a:pPr>
          <a:r>
            <a:rPr lang="en-US" dirty="0"/>
            <a:t>Scikit-learn, scikit-image and other data science/science Python packages.</a:t>
          </a:r>
        </a:p>
      </dgm:t>
    </dgm:pt>
    <dgm:pt modelId="{C89C556F-BA69-4B68-9F7C-1121B26764B0}" type="parTrans" cxnId="{B807BF75-BC86-4A84-AB83-7B8BC68E737C}">
      <dgm:prSet/>
      <dgm:spPr/>
      <dgm:t>
        <a:bodyPr/>
        <a:lstStyle/>
        <a:p>
          <a:endParaRPr lang="en-US"/>
        </a:p>
      </dgm:t>
    </dgm:pt>
    <dgm:pt modelId="{7BEFF1EA-4DB5-4BD3-A89B-DF0184626A1A}" type="sibTrans" cxnId="{B807BF75-BC86-4A84-AB83-7B8BC68E737C}">
      <dgm:prSet/>
      <dgm:spPr/>
      <dgm:t>
        <a:bodyPr/>
        <a:lstStyle/>
        <a:p>
          <a:endParaRPr lang="en-US"/>
        </a:p>
      </dgm:t>
    </dgm:pt>
    <dgm:pt modelId="{071926C8-9E08-4BE0-A1E4-133B16FF713E}" type="pres">
      <dgm:prSet presAssocID="{E817CCF5-DA3F-4E5F-BE7C-D8111B2BFEBA}" presName="root" presStyleCnt="0">
        <dgm:presLayoutVars>
          <dgm:dir/>
          <dgm:resizeHandles val="exact"/>
        </dgm:presLayoutVars>
      </dgm:prSet>
      <dgm:spPr/>
    </dgm:pt>
    <dgm:pt modelId="{1DA6F9F3-4A7F-42F9-8B77-7BD552F03105}" type="pres">
      <dgm:prSet presAssocID="{E754A2A0-41CE-428B-9DDC-DCD1FD12D16A}" presName="compNode" presStyleCnt="0"/>
      <dgm:spPr/>
    </dgm:pt>
    <dgm:pt modelId="{AF72813A-2810-4A52-BE92-611D54918694}" type="pres">
      <dgm:prSet presAssocID="{E754A2A0-41CE-428B-9DDC-DCD1FD12D16A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0FF9AC2C-F836-43CA-8259-A20F609F4C83}" type="pres">
      <dgm:prSet presAssocID="{E754A2A0-41CE-428B-9DDC-DCD1FD12D16A}" presName="iconSpace" presStyleCnt="0"/>
      <dgm:spPr/>
    </dgm:pt>
    <dgm:pt modelId="{DF27DA54-DCB6-45F4-890E-F7DCC5A4BE12}" type="pres">
      <dgm:prSet presAssocID="{E754A2A0-41CE-428B-9DDC-DCD1FD12D16A}" presName="parTx" presStyleLbl="revTx" presStyleIdx="0" presStyleCnt="6">
        <dgm:presLayoutVars>
          <dgm:chMax val="0"/>
          <dgm:chPref val="0"/>
        </dgm:presLayoutVars>
      </dgm:prSet>
      <dgm:spPr/>
    </dgm:pt>
    <dgm:pt modelId="{E3A03C26-8C60-4D73-A4C2-0678A1DD3B31}" type="pres">
      <dgm:prSet presAssocID="{E754A2A0-41CE-428B-9DDC-DCD1FD12D16A}" presName="txSpace" presStyleCnt="0"/>
      <dgm:spPr/>
    </dgm:pt>
    <dgm:pt modelId="{DD091D0A-5A25-4241-91F3-18D32B0BDD4F}" type="pres">
      <dgm:prSet presAssocID="{E754A2A0-41CE-428B-9DDC-DCD1FD12D16A}" presName="desTx" presStyleLbl="revTx" presStyleIdx="1" presStyleCnt="6">
        <dgm:presLayoutVars/>
      </dgm:prSet>
      <dgm:spPr/>
    </dgm:pt>
    <dgm:pt modelId="{2564C0D4-4875-421D-81DB-70BF6751BBA7}" type="pres">
      <dgm:prSet presAssocID="{02D8D4EF-9694-45C7-AF26-E20371B3C352}" presName="sibTrans" presStyleCnt="0"/>
      <dgm:spPr/>
    </dgm:pt>
    <dgm:pt modelId="{3076B9F9-EC92-4653-AC03-C71FD5E9A400}" type="pres">
      <dgm:prSet presAssocID="{DCCE571A-4D30-4294-ABAF-6885F619D2D9}" presName="compNode" presStyleCnt="0"/>
      <dgm:spPr/>
    </dgm:pt>
    <dgm:pt modelId="{210823F6-AC1A-46E3-9D99-A319DF497539}" type="pres">
      <dgm:prSet presAssocID="{DCCE571A-4D30-4294-ABAF-6885F619D2D9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2F262968-0DF4-4BB1-BD25-0ED2829FA45D}" type="pres">
      <dgm:prSet presAssocID="{DCCE571A-4D30-4294-ABAF-6885F619D2D9}" presName="iconSpace" presStyleCnt="0"/>
      <dgm:spPr/>
    </dgm:pt>
    <dgm:pt modelId="{3C1752BD-6530-4141-80E9-9A0923780DCB}" type="pres">
      <dgm:prSet presAssocID="{DCCE571A-4D30-4294-ABAF-6885F619D2D9}" presName="parTx" presStyleLbl="revTx" presStyleIdx="2" presStyleCnt="6">
        <dgm:presLayoutVars>
          <dgm:chMax val="0"/>
          <dgm:chPref val="0"/>
        </dgm:presLayoutVars>
      </dgm:prSet>
      <dgm:spPr/>
    </dgm:pt>
    <dgm:pt modelId="{C393D316-1AB7-4A24-B8A5-3485F2713F88}" type="pres">
      <dgm:prSet presAssocID="{DCCE571A-4D30-4294-ABAF-6885F619D2D9}" presName="txSpace" presStyleCnt="0"/>
      <dgm:spPr/>
    </dgm:pt>
    <dgm:pt modelId="{7CD40649-A74C-4AD8-B9D0-2573A1955C91}" type="pres">
      <dgm:prSet presAssocID="{DCCE571A-4D30-4294-ABAF-6885F619D2D9}" presName="desTx" presStyleLbl="revTx" presStyleIdx="3" presStyleCnt="6">
        <dgm:presLayoutVars/>
      </dgm:prSet>
      <dgm:spPr/>
    </dgm:pt>
    <dgm:pt modelId="{9A7327AD-D2A8-4CB1-B3E0-7543B1D84369}" type="pres">
      <dgm:prSet presAssocID="{2C1DF6EC-6090-4926-A556-3D2417B7F2AA}" presName="sibTrans" presStyleCnt="0"/>
      <dgm:spPr/>
    </dgm:pt>
    <dgm:pt modelId="{13BCBAD6-8F08-4029-90C7-8E8A0D0733DD}" type="pres">
      <dgm:prSet presAssocID="{1C1B28B7-2609-4BAA-AAAB-5801EDFD334C}" presName="compNode" presStyleCnt="0"/>
      <dgm:spPr/>
    </dgm:pt>
    <dgm:pt modelId="{B0A3ABD2-C471-4A21-8AEF-3843C86919E1}" type="pres">
      <dgm:prSet presAssocID="{1C1B28B7-2609-4BAA-AAAB-5801EDFD334C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C05B68FE-639F-4FA9-A205-D74CFD77C39F}" type="pres">
      <dgm:prSet presAssocID="{1C1B28B7-2609-4BAA-AAAB-5801EDFD334C}" presName="iconSpace" presStyleCnt="0"/>
      <dgm:spPr/>
    </dgm:pt>
    <dgm:pt modelId="{C4D97C04-1692-4931-9A64-809D862C1739}" type="pres">
      <dgm:prSet presAssocID="{1C1B28B7-2609-4BAA-AAAB-5801EDFD334C}" presName="parTx" presStyleLbl="revTx" presStyleIdx="4" presStyleCnt="6">
        <dgm:presLayoutVars>
          <dgm:chMax val="0"/>
          <dgm:chPref val="0"/>
        </dgm:presLayoutVars>
      </dgm:prSet>
      <dgm:spPr/>
    </dgm:pt>
    <dgm:pt modelId="{62A868A2-37A4-4832-B3F5-E1EA98BA3648}" type="pres">
      <dgm:prSet presAssocID="{1C1B28B7-2609-4BAA-AAAB-5801EDFD334C}" presName="txSpace" presStyleCnt="0"/>
      <dgm:spPr/>
    </dgm:pt>
    <dgm:pt modelId="{6418EBED-F111-425B-8EE2-06B8B2297A68}" type="pres">
      <dgm:prSet presAssocID="{1C1B28B7-2609-4BAA-AAAB-5801EDFD334C}" presName="desTx" presStyleLbl="revTx" presStyleIdx="5" presStyleCnt="6">
        <dgm:presLayoutVars/>
      </dgm:prSet>
      <dgm:spPr/>
    </dgm:pt>
  </dgm:ptLst>
  <dgm:cxnLst>
    <dgm:cxn modelId="{079E1015-BF7E-499A-99C0-BA5607789253}" type="presOf" srcId="{E754A2A0-41CE-428B-9DDC-DCD1FD12D16A}" destId="{DF27DA54-DCB6-45F4-890E-F7DCC5A4BE12}" srcOrd="0" destOrd="0" presId="urn:microsoft.com/office/officeart/2018/5/layout/CenteredIconLabelDescriptionList"/>
    <dgm:cxn modelId="{05037335-2E5B-48BE-86A9-5372B1A16299}" srcId="{E817CCF5-DA3F-4E5F-BE7C-D8111B2BFEBA}" destId="{1C1B28B7-2609-4BAA-AAAB-5801EDFD334C}" srcOrd="2" destOrd="0" parTransId="{2BF5F791-D223-44A4-B231-6C3F4B786D08}" sibTransId="{A432C086-9156-4D32-A06E-6E237CC66D92}"/>
    <dgm:cxn modelId="{1CCE1B3A-0A40-44CD-A839-C37BCA6E0D94}" type="presOf" srcId="{B4C55E9F-B5C0-4AD1-919B-D2D83AC9CD40}" destId="{7CD40649-A74C-4AD8-B9D0-2573A1955C91}" srcOrd="0" destOrd="0" presId="urn:microsoft.com/office/officeart/2018/5/layout/CenteredIconLabelDescriptionList"/>
    <dgm:cxn modelId="{C5FF5745-4781-44B9-BC29-74DCE41C1172}" type="presOf" srcId="{DCCE571A-4D30-4294-ABAF-6885F619D2D9}" destId="{3C1752BD-6530-4141-80E9-9A0923780DCB}" srcOrd="0" destOrd="0" presId="urn:microsoft.com/office/officeart/2018/5/layout/CenteredIconLabelDescriptionList"/>
    <dgm:cxn modelId="{6F7E1B4A-66A4-466F-97C5-ED0892509BF2}" type="presOf" srcId="{28C188E4-A3B1-47AF-802E-B2DED21921BA}" destId="{6418EBED-F111-425B-8EE2-06B8B2297A68}" srcOrd="0" destOrd="0" presId="urn:microsoft.com/office/officeart/2018/5/layout/CenteredIconLabelDescriptionList"/>
    <dgm:cxn modelId="{B807BF75-BC86-4A84-AB83-7B8BC68E737C}" srcId="{1C1B28B7-2609-4BAA-AAAB-5801EDFD334C}" destId="{28C188E4-A3B1-47AF-802E-B2DED21921BA}" srcOrd="0" destOrd="0" parTransId="{C89C556F-BA69-4B68-9F7C-1121B26764B0}" sibTransId="{7BEFF1EA-4DB5-4BD3-A89B-DF0184626A1A}"/>
    <dgm:cxn modelId="{4D6131AC-1805-4438-A39D-4F587C933D11}" type="presOf" srcId="{E817CCF5-DA3F-4E5F-BE7C-D8111B2BFEBA}" destId="{071926C8-9E08-4BE0-A1E4-133B16FF713E}" srcOrd="0" destOrd="0" presId="urn:microsoft.com/office/officeart/2018/5/layout/CenteredIconLabelDescriptionList"/>
    <dgm:cxn modelId="{7A243DB8-C0B8-4718-B558-CE939B8FF03E}" srcId="{E754A2A0-41CE-428B-9DDC-DCD1FD12D16A}" destId="{C2F66EED-74C3-4F36-A1D4-8AFCBB009938}" srcOrd="0" destOrd="0" parTransId="{5CF5C62A-BD1A-4922-92B6-33ECA44C1F76}" sibTransId="{F9BAA161-AAEC-4A41-B4D9-A27EAD80526E}"/>
    <dgm:cxn modelId="{507A74C7-FEAF-4A4C-9250-0613CBC2F127}" srcId="{E817CCF5-DA3F-4E5F-BE7C-D8111B2BFEBA}" destId="{E754A2A0-41CE-428B-9DDC-DCD1FD12D16A}" srcOrd="0" destOrd="0" parTransId="{BE164097-A5AA-4EA1-9E64-D7FCD4DD2A4E}" sibTransId="{02D8D4EF-9694-45C7-AF26-E20371B3C352}"/>
    <dgm:cxn modelId="{B51342D1-507F-4538-B2E7-CC8612277523}" type="presOf" srcId="{1C1B28B7-2609-4BAA-AAAB-5801EDFD334C}" destId="{C4D97C04-1692-4931-9A64-809D862C1739}" srcOrd="0" destOrd="0" presId="urn:microsoft.com/office/officeart/2018/5/layout/CenteredIconLabelDescriptionList"/>
    <dgm:cxn modelId="{B2BEE9D2-644C-400C-8E33-2C4491C5B104}" srcId="{DCCE571A-4D30-4294-ABAF-6885F619D2D9}" destId="{B4C55E9F-B5C0-4AD1-919B-D2D83AC9CD40}" srcOrd="0" destOrd="0" parTransId="{D1B05DEA-DFE0-4560-B75F-1C2BCB67A7C6}" sibTransId="{A6301E27-5ACC-4907-A7C8-B41877235C87}"/>
    <dgm:cxn modelId="{E70347E4-4461-4B80-8927-4CA0AEBFAAF8}" srcId="{E817CCF5-DA3F-4E5F-BE7C-D8111B2BFEBA}" destId="{DCCE571A-4D30-4294-ABAF-6885F619D2D9}" srcOrd="1" destOrd="0" parTransId="{3AD83C96-5A95-4337-BF2D-97454AF7F108}" sibTransId="{2C1DF6EC-6090-4926-A556-3D2417B7F2AA}"/>
    <dgm:cxn modelId="{55A931F7-B2A3-4173-A574-A80CB726BAE2}" type="presOf" srcId="{C2F66EED-74C3-4F36-A1D4-8AFCBB009938}" destId="{DD091D0A-5A25-4241-91F3-18D32B0BDD4F}" srcOrd="0" destOrd="0" presId="urn:microsoft.com/office/officeart/2018/5/layout/CenteredIconLabelDescriptionList"/>
    <dgm:cxn modelId="{87DD2528-CB43-4F2F-AD70-34B2C76F4974}" type="presParOf" srcId="{071926C8-9E08-4BE0-A1E4-133B16FF713E}" destId="{1DA6F9F3-4A7F-42F9-8B77-7BD552F03105}" srcOrd="0" destOrd="0" presId="urn:microsoft.com/office/officeart/2018/5/layout/CenteredIconLabelDescriptionList"/>
    <dgm:cxn modelId="{C7D85599-D34F-41B3-ACEB-0C058EB1F61E}" type="presParOf" srcId="{1DA6F9F3-4A7F-42F9-8B77-7BD552F03105}" destId="{AF72813A-2810-4A52-BE92-611D54918694}" srcOrd="0" destOrd="0" presId="urn:microsoft.com/office/officeart/2018/5/layout/CenteredIconLabelDescriptionList"/>
    <dgm:cxn modelId="{C48669E0-1E6E-4350-9DF8-08B6FB55FE83}" type="presParOf" srcId="{1DA6F9F3-4A7F-42F9-8B77-7BD552F03105}" destId="{0FF9AC2C-F836-43CA-8259-A20F609F4C83}" srcOrd="1" destOrd="0" presId="urn:microsoft.com/office/officeart/2018/5/layout/CenteredIconLabelDescriptionList"/>
    <dgm:cxn modelId="{99FB1C93-FBB0-428C-B3D1-D2EC3308D436}" type="presParOf" srcId="{1DA6F9F3-4A7F-42F9-8B77-7BD552F03105}" destId="{DF27DA54-DCB6-45F4-890E-F7DCC5A4BE12}" srcOrd="2" destOrd="0" presId="urn:microsoft.com/office/officeart/2018/5/layout/CenteredIconLabelDescriptionList"/>
    <dgm:cxn modelId="{D2C113FF-430C-42FA-B64E-13ACE978DEE7}" type="presParOf" srcId="{1DA6F9F3-4A7F-42F9-8B77-7BD552F03105}" destId="{E3A03C26-8C60-4D73-A4C2-0678A1DD3B31}" srcOrd="3" destOrd="0" presId="urn:microsoft.com/office/officeart/2018/5/layout/CenteredIconLabelDescriptionList"/>
    <dgm:cxn modelId="{C10D59DD-0D52-4682-AC9F-5873A75B6FEF}" type="presParOf" srcId="{1DA6F9F3-4A7F-42F9-8B77-7BD552F03105}" destId="{DD091D0A-5A25-4241-91F3-18D32B0BDD4F}" srcOrd="4" destOrd="0" presId="urn:microsoft.com/office/officeart/2018/5/layout/CenteredIconLabelDescriptionList"/>
    <dgm:cxn modelId="{0510082E-5DF2-42DD-AE6C-D1E60730D4E3}" type="presParOf" srcId="{071926C8-9E08-4BE0-A1E4-133B16FF713E}" destId="{2564C0D4-4875-421D-81DB-70BF6751BBA7}" srcOrd="1" destOrd="0" presId="urn:microsoft.com/office/officeart/2018/5/layout/CenteredIconLabelDescriptionList"/>
    <dgm:cxn modelId="{E144C32E-E72B-4991-B9EC-93820D68CFB5}" type="presParOf" srcId="{071926C8-9E08-4BE0-A1E4-133B16FF713E}" destId="{3076B9F9-EC92-4653-AC03-C71FD5E9A400}" srcOrd="2" destOrd="0" presId="urn:microsoft.com/office/officeart/2018/5/layout/CenteredIconLabelDescriptionList"/>
    <dgm:cxn modelId="{66AB50A5-3D6E-4CE8-9C00-3540BF3A682A}" type="presParOf" srcId="{3076B9F9-EC92-4653-AC03-C71FD5E9A400}" destId="{210823F6-AC1A-46E3-9D99-A319DF497539}" srcOrd="0" destOrd="0" presId="urn:microsoft.com/office/officeart/2018/5/layout/CenteredIconLabelDescriptionList"/>
    <dgm:cxn modelId="{BB0A9168-4CEF-4C37-AA4F-28A0F96C5AAE}" type="presParOf" srcId="{3076B9F9-EC92-4653-AC03-C71FD5E9A400}" destId="{2F262968-0DF4-4BB1-BD25-0ED2829FA45D}" srcOrd="1" destOrd="0" presId="urn:microsoft.com/office/officeart/2018/5/layout/CenteredIconLabelDescriptionList"/>
    <dgm:cxn modelId="{05D1054F-4CFA-4960-9C76-474461246A75}" type="presParOf" srcId="{3076B9F9-EC92-4653-AC03-C71FD5E9A400}" destId="{3C1752BD-6530-4141-80E9-9A0923780DCB}" srcOrd="2" destOrd="0" presId="urn:microsoft.com/office/officeart/2018/5/layout/CenteredIconLabelDescriptionList"/>
    <dgm:cxn modelId="{021DA957-19C0-48AF-82E6-5EF64E6E4350}" type="presParOf" srcId="{3076B9F9-EC92-4653-AC03-C71FD5E9A400}" destId="{C393D316-1AB7-4A24-B8A5-3485F2713F88}" srcOrd="3" destOrd="0" presId="urn:microsoft.com/office/officeart/2018/5/layout/CenteredIconLabelDescriptionList"/>
    <dgm:cxn modelId="{E4E1ED22-2207-49AD-89BF-A68B1DCF8B24}" type="presParOf" srcId="{3076B9F9-EC92-4653-AC03-C71FD5E9A400}" destId="{7CD40649-A74C-4AD8-B9D0-2573A1955C91}" srcOrd="4" destOrd="0" presId="urn:microsoft.com/office/officeart/2018/5/layout/CenteredIconLabelDescriptionList"/>
    <dgm:cxn modelId="{E12208AE-A278-4C0F-9A95-B2A9F1FA788C}" type="presParOf" srcId="{071926C8-9E08-4BE0-A1E4-133B16FF713E}" destId="{9A7327AD-D2A8-4CB1-B3E0-7543B1D84369}" srcOrd="3" destOrd="0" presId="urn:microsoft.com/office/officeart/2018/5/layout/CenteredIconLabelDescriptionList"/>
    <dgm:cxn modelId="{04AF0028-0607-4319-870D-38F76BAD13CF}" type="presParOf" srcId="{071926C8-9E08-4BE0-A1E4-133B16FF713E}" destId="{13BCBAD6-8F08-4029-90C7-8E8A0D0733DD}" srcOrd="4" destOrd="0" presId="urn:microsoft.com/office/officeart/2018/5/layout/CenteredIconLabelDescriptionList"/>
    <dgm:cxn modelId="{6A4CD51F-23AC-49BF-A6C9-263678EFDC1A}" type="presParOf" srcId="{13BCBAD6-8F08-4029-90C7-8E8A0D0733DD}" destId="{B0A3ABD2-C471-4A21-8AEF-3843C86919E1}" srcOrd="0" destOrd="0" presId="urn:microsoft.com/office/officeart/2018/5/layout/CenteredIconLabelDescriptionList"/>
    <dgm:cxn modelId="{09B630B3-6E33-4A75-A9D0-DB0F7EABE59A}" type="presParOf" srcId="{13BCBAD6-8F08-4029-90C7-8E8A0D0733DD}" destId="{C05B68FE-639F-4FA9-A205-D74CFD77C39F}" srcOrd="1" destOrd="0" presId="urn:microsoft.com/office/officeart/2018/5/layout/CenteredIconLabelDescriptionList"/>
    <dgm:cxn modelId="{54C79EE1-3818-4202-8586-5211607DA0B9}" type="presParOf" srcId="{13BCBAD6-8F08-4029-90C7-8E8A0D0733DD}" destId="{C4D97C04-1692-4931-9A64-809D862C1739}" srcOrd="2" destOrd="0" presId="urn:microsoft.com/office/officeart/2018/5/layout/CenteredIconLabelDescriptionList"/>
    <dgm:cxn modelId="{18E2766E-C663-4DEC-B900-6C8AE4D2800E}" type="presParOf" srcId="{13BCBAD6-8F08-4029-90C7-8E8A0D0733DD}" destId="{62A868A2-37A4-4832-B3F5-E1EA98BA3648}" srcOrd="3" destOrd="0" presId="urn:microsoft.com/office/officeart/2018/5/layout/CenteredIconLabelDescriptionList"/>
    <dgm:cxn modelId="{9E5F65AC-D550-43B1-ABB5-AF4466613C81}" type="presParOf" srcId="{13BCBAD6-8F08-4029-90C7-8E8A0D0733DD}" destId="{6418EBED-F111-425B-8EE2-06B8B2297A68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72813A-2810-4A52-BE92-611D54918694}">
      <dsp:nvSpPr>
        <dsp:cNvPr id="0" name=""/>
        <dsp:cNvSpPr/>
      </dsp:nvSpPr>
      <dsp:spPr>
        <a:xfrm>
          <a:off x="1007868" y="426840"/>
          <a:ext cx="1080843" cy="108084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27DA54-DCB6-45F4-890E-F7DCC5A4BE12}">
      <dsp:nvSpPr>
        <dsp:cNvPr id="0" name=""/>
        <dsp:cNvSpPr/>
      </dsp:nvSpPr>
      <dsp:spPr>
        <a:xfrm>
          <a:off x="4228" y="1630710"/>
          <a:ext cx="3088125" cy="4632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3335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000" kern="1200" dirty="0"/>
            <a:t>Definition</a:t>
          </a:r>
        </a:p>
      </dsp:txBody>
      <dsp:txXfrm>
        <a:off x="4228" y="1630710"/>
        <a:ext cx="3088125" cy="463218"/>
      </dsp:txXfrm>
    </dsp:sp>
    <dsp:sp modelId="{DD091D0A-5A25-4241-91F3-18D32B0BDD4F}">
      <dsp:nvSpPr>
        <dsp:cNvPr id="0" name=""/>
        <dsp:cNvSpPr/>
      </dsp:nvSpPr>
      <dsp:spPr>
        <a:xfrm>
          <a:off x="4228" y="2151150"/>
          <a:ext cx="3088125" cy="11367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Numerical Python</a:t>
          </a:r>
        </a:p>
      </dsp:txBody>
      <dsp:txXfrm>
        <a:off x="4228" y="2151150"/>
        <a:ext cx="3088125" cy="1136758"/>
      </dsp:txXfrm>
    </dsp:sp>
    <dsp:sp modelId="{210823F6-AC1A-46E3-9D99-A319DF497539}">
      <dsp:nvSpPr>
        <dsp:cNvPr id="0" name=""/>
        <dsp:cNvSpPr/>
      </dsp:nvSpPr>
      <dsp:spPr>
        <a:xfrm>
          <a:off x="4636415" y="426840"/>
          <a:ext cx="1080843" cy="108084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1752BD-6530-4141-80E9-9A0923780DCB}">
      <dsp:nvSpPr>
        <dsp:cNvPr id="0" name=""/>
        <dsp:cNvSpPr/>
      </dsp:nvSpPr>
      <dsp:spPr>
        <a:xfrm>
          <a:off x="3632774" y="1630710"/>
          <a:ext cx="3088125" cy="4632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3335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000" kern="1200" dirty="0"/>
            <a:t>A Module</a:t>
          </a:r>
        </a:p>
      </dsp:txBody>
      <dsp:txXfrm>
        <a:off x="3632774" y="1630710"/>
        <a:ext cx="3088125" cy="463218"/>
      </dsp:txXfrm>
    </dsp:sp>
    <dsp:sp modelId="{7CD40649-A74C-4AD8-B9D0-2573A1955C91}">
      <dsp:nvSpPr>
        <dsp:cNvPr id="0" name=""/>
        <dsp:cNvSpPr/>
      </dsp:nvSpPr>
      <dsp:spPr>
        <a:xfrm>
          <a:off x="3632774" y="2151150"/>
          <a:ext cx="3088125" cy="11367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Open source and used in almost every field of science and engineering.</a:t>
          </a:r>
        </a:p>
      </dsp:txBody>
      <dsp:txXfrm>
        <a:off x="3632774" y="2151150"/>
        <a:ext cx="3088125" cy="1136758"/>
      </dsp:txXfrm>
    </dsp:sp>
    <dsp:sp modelId="{B0A3ABD2-C471-4A21-8AEF-3843C86919E1}">
      <dsp:nvSpPr>
        <dsp:cNvPr id="0" name=""/>
        <dsp:cNvSpPr/>
      </dsp:nvSpPr>
      <dsp:spPr>
        <a:xfrm>
          <a:off x="8264962" y="426840"/>
          <a:ext cx="1080843" cy="108084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D97C04-1692-4931-9A64-809D862C1739}">
      <dsp:nvSpPr>
        <dsp:cNvPr id="0" name=""/>
        <dsp:cNvSpPr/>
      </dsp:nvSpPr>
      <dsp:spPr>
        <a:xfrm>
          <a:off x="7261321" y="1630710"/>
          <a:ext cx="3088125" cy="4632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3335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000" kern="1200" dirty="0"/>
            <a:t>Used With</a:t>
          </a:r>
        </a:p>
      </dsp:txBody>
      <dsp:txXfrm>
        <a:off x="7261321" y="1630710"/>
        <a:ext cx="3088125" cy="463218"/>
      </dsp:txXfrm>
    </dsp:sp>
    <dsp:sp modelId="{6418EBED-F111-425B-8EE2-06B8B2297A68}">
      <dsp:nvSpPr>
        <dsp:cNvPr id="0" name=""/>
        <dsp:cNvSpPr/>
      </dsp:nvSpPr>
      <dsp:spPr>
        <a:xfrm>
          <a:off x="7261321" y="2151150"/>
          <a:ext cx="3088125" cy="11367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Pandas, SciPy, Matplotlib,</a:t>
          </a: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Scikit-learn, scikit-image and other data science/science Python packages.</a:t>
          </a:r>
        </a:p>
      </dsp:txBody>
      <dsp:txXfrm>
        <a:off x="7261321" y="2151150"/>
        <a:ext cx="3088125" cy="113675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86" units="cm"/>
          <inkml:channel name="Y" type="integer" min="-313" max="768" units="cm"/>
          <inkml:channel name="T" type="integer" max="2.14748E9" units="dev"/>
        </inkml:traceFormat>
        <inkml:channelProperties>
          <inkml:channelProperty channel="X" name="resolution" value="95.52325" units="1/cm"/>
          <inkml:channelProperty channel="Y" name="resolution" value="55.72165" units="1/cm"/>
          <inkml:channelProperty channel="T" name="resolution" value="1" units="1/dev"/>
        </inkml:channelProperties>
      </inkml:inkSource>
      <inkml:timestamp xml:id="ts0" timeString="2022-02-08T01:20:55.39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6350 16148 0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86" units="cm"/>
          <inkml:channel name="Y" type="integer" min="-313" max="768" units="cm"/>
          <inkml:channel name="T" type="integer" max="2.14748E9" units="dev"/>
        </inkml:traceFormat>
        <inkml:channelProperties>
          <inkml:channelProperty channel="X" name="resolution" value="95.52325" units="1/cm"/>
          <inkml:channelProperty channel="Y" name="resolution" value="55.72165" units="1/cm"/>
          <inkml:channelProperty channel="T" name="resolution" value="1" units="1/dev"/>
        </inkml:channelProperties>
      </inkml:inkSource>
      <inkml:timestamp xml:id="ts0" timeString="2022-02-08T01:42:26.89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2778 11981 0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86" units="cm"/>
          <inkml:channel name="Y" type="integer" min="-313" max="768" units="cm"/>
          <inkml:channel name="T" type="integer" max="2.14748E9" units="dev"/>
        </inkml:traceFormat>
        <inkml:channelProperties>
          <inkml:channelProperty channel="X" name="resolution" value="95.52325" units="1/cm"/>
          <inkml:channelProperty channel="Y" name="resolution" value="55.72165" units="1/cm"/>
          <inkml:channelProperty channel="T" name="resolution" value="1" units="1/dev"/>
        </inkml:channelProperties>
      </inkml:inkSource>
      <inkml:timestamp xml:id="ts0" timeString="2022-02-09T02:21:16.97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2381 16619 0</inkml:trace>
  <inkml:trace contextRef="#ctx0" brushRef="#br0" timeOffset="81.94">2381 16619 0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86" units="cm"/>
          <inkml:channel name="Y" type="integer" min="-313" max="768" units="cm"/>
          <inkml:channel name="T" type="integer" max="2.14748E9" units="dev"/>
        </inkml:traceFormat>
        <inkml:channelProperties>
          <inkml:channelProperty channel="X" name="resolution" value="95.52325" units="1/cm"/>
          <inkml:channelProperty channel="Y" name="resolution" value="55.72165" units="1/cm"/>
          <inkml:channelProperty channel="T" name="resolution" value="1" units="1/dev"/>
        </inkml:channelProperties>
      </inkml:inkSource>
      <inkml:timestamp xml:id="ts0" timeString="2022-02-10T02:41:41.78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5358 16694 0</inkml:trace>
  <inkml:trace contextRef="#ctx0" brushRef="#br0" timeOffset="719.8">5358 16694 0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86" units="cm"/>
          <inkml:channel name="Y" type="integer" min="-313" max="768" units="cm"/>
          <inkml:channel name="T" type="integer" max="2.14748E9" units="dev"/>
        </inkml:traceFormat>
        <inkml:channelProperties>
          <inkml:channelProperty channel="X" name="resolution" value="95.52325" units="1/cm"/>
          <inkml:channelProperty channel="Y" name="resolution" value="55.72165" units="1/cm"/>
          <inkml:channelProperty channel="T" name="resolution" value="1" units="1/dev"/>
        </inkml:channelProperties>
      </inkml:inkSource>
      <inkml:timestamp xml:id="ts0" timeString="2022-02-10T02:59:20.09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11881 15801 0</inkml:trace>
  <inkml:trace contextRef="#ctx0" brushRef="#br0" timeOffset="637.6">11931 15801 0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86" units="cm"/>
          <inkml:channel name="Y" type="integer" min="-313" max="768" units="cm"/>
          <inkml:channel name="T" type="integer" max="2.14748E9" units="dev"/>
        </inkml:traceFormat>
        <inkml:channelProperties>
          <inkml:channelProperty channel="X" name="resolution" value="95.52325" units="1/cm"/>
          <inkml:channelProperty channel="Y" name="resolution" value="55.72165" units="1/cm"/>
          <inkml:channelProperty channel="T" name="resolution" value="1" units="1/dev"/>
        </inkml:channelProperties>
      </inkml:inkSource>
      <inkml:timestamp xml:id="ts0" timeString="2022-02-10T03:12:03.95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2853 16173 0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9/23/2022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2981978"/>
      </p:ext>
    </p:extLst>
  </p:cSld>
  <p:clrMapOvr>
    <a:masterClrMapping/>
  </p:clrMapOvr>
  <p:transition spd="slow">
    <p:randomBar dir="vert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9/23/2022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9809807"/>
      </p:ext>
    </p:extLst>
  </p:cSld>
  <p:clrMapOvr>
    <a:masterClrMapping/>
  </p:clrMapOvr>
  <p:transition spd="slow">
    <p:randomBar dir="vert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9/23/2022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8192715"/>
      </p:ext>
    </p:extLst>
  </p:cSld>
  <p:clrMapOvr>
    <a:masterClrMapping/>
  </p:clrMapOvr>
  <p:transition spd="slow">
    <p:randomBar dir="vert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9/23/2022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52098097"/>
      </p:ext>
    </p:extLst>
  </p:cSld>
  <p:clrMapOvr>
    <a:masterClrMapping/>
  </p:clrMapOvr>
  <p:transition spd="slow">
    <p:randomBar dir="vert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9/23/2022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324394"/>
      </p:ext>
    </p:extLst>
  </p:cSld>
  <p:clrMapOvr>
    <a:masterClrMapping/>
  </p:clrMapOvr>
  <p:transition spd="slow">
    <p:randomBar dir="vert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9/23/2022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758629"/>
      </p:ext>
    </p:extLst>
  </p:cSld>
  <p:clrMapOvr>
    <a:masterClrMapping/>
  </p:clrMapOvr>
  <p:transition spd="slow">
    <p:randomBar dir="vert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9/23/2022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545521"/>
      </p:ext>
    </p:extLst>
  </p:cSld>
  <p:clrMapOvr>
    <a:masterClrMapping/>
  </p:clrMapOvr>
  <p:transition spd="slow">
    <p:randomBar dir="vert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9/23/2022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277175"/>
      </p:ext>
    </p:extLst>
  </p:cSld>
  <p:clrMapOvr>
    <a:masterClrMapping/>
  </p:clrMapOvr>
  <p:transition spd="slow">
    <p:randomBar dir="vert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9/23/2022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4205167"/>
      </p:ext>
    </p:extLst>
  </p:cSld>
  <p:clrMapOvr>
    <a:masterClrMapping/>
  </p:clrMapOvr>
  <p:transition spd="slow">
    <p:randomBar dir="vert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9/23/2022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5774102"/>
      </p:ext>
    </p:extLst>
  </p:cSld>
  <p:clrMapOvr>
    <a:masterClrMapping/>
  </p:clrMapOvr>
  <p:transition spd="slow">
    <p:randomBar dir="vert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9/23/2022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315297"/>
      </p:ext>
    </p:extLst>
  </p:cSld>
  <p:clrMapOvr>
    <a:masterClrMapping/>
  </p:clrMapOvr>
  <p:transition spd="slow">
    <p:randomBar dir="vert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9/23/2022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4334906"/>
      </p:ext>
    </p:extLst>
  </p:cSld>
  <p:clrMapOvr>
    <a:masterClrMapping/>
  </p:clrMapOvr>
  <p:transition spd="slow">
    <p:randomBar dir="vert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9/23/2022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585143"/>
      </p:ext>
    </p:extLst>
  </p:cSld>
  <p:clrMapOvr>
    <a:masterClrMapping/>
  </p:clrMapOvr>
  <p:transition spd="slow">
    <p:randomBar dir="vert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9/23/2022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8149152"/>
      </p:ext>
    </p:extLst>
  </p:cSld>
  <p:clrMapOvr>
    <a:masterClrMapping/>
  </p:clrMapOvr>
  <p:transition spd="slow">
    <p:randomBar dir="vert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9/23/2022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2512692"/>
      </p:ext>
    </p:extLst>
  </p:cSld>
  <p:clrMapOvr>
    <a:masterClrMapping/>
  </p:clrMapOvr>
  <p:transition spd="slow">
    <p:randomBar dir="vert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9/23/2022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274407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transition spd="slow">
    <p:randomBar dir="vert"/>
  </p:transition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JPG"/><Relationship Id="rId4" Type="http://schemas.openxmlformats.org/officeDocument/2006/relationships/image" Target="../media/image34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large, sitting, white, numbers">
            <a:extLst>
              <a:ext uri="{FF2B5EF4-FFF2-40B4-BE49-F238E27FC236}">
                <a16:creationId xmlns:a16="http://schemas.microsoft.com/office/drawing/2014/main" id="{9A5D9ED1-DFCC-4799-89E2-D118451B98D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2" y="0"/>
            <a:ext cx="12191356" cy="6858000"/>
          </a:xfrm>
          <a:prstGeom prst="rect">
            <a:avLst/>
          </a:prstGeom>
        </p:spPr>
      </p:pic>
      <p:sp useBgFill="1">
        <p:nvSpPr>
          <p:cNvPr id="96" name="Freeform 5">
            <a:extLst>
              <a:ext uri="{FF2B5EF4-FFF2-40B4-BE49-F238E27FC236}">
                <a16:creationId xmlns:a16="http://schemas.microsoft.com/office/drawing/2014/main" id="{FE469E50-3893-4ED6-92BA-2985C32B0C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7131809" y="1385982"/>
            <a:ext cx="4031414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="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89962" y="1673524"/>
            <a:ext cx="3485073" cy="2420504"/>
          </a:xfrm>
        </p:spPr>
        <p:txBody>
          <a:bodyPr>
            <a:normAutofit/>
          </a:bodyPr>
          <a:lstStyle/>
          <a:p>
            <a:pPr algn="l"/>
            <a:r>
              <a:rPr lang="en-US" sz="4000" dirty="0"/>
              <a:t>NumPy, Broadcasting and</a:t>
            </a:r>
            <a:br>
              <a:rPr lang="en-US" sz="4000" dirty="0"/>
            </a:br>
            <a:r>
              <a:rPr lang="en-US" sz="4000" dirty="0"/>
              <a:t>Matplotlib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89965" y="4157933"/>
            <a:ext cx="3485072" cy="1026544"/>
          </a:xfrm>
        </p:spPr>
        <p:txBody>
          <a:bodyPr>
            <a:normAutofit/>
          </a:bodyPr>
          <a:lstStyle/>
          <a:p>
            <a:pPr algn="l"/>
            <a:r>
              <a:rPr lang="en-US" sz="2300" dirty="0">
                <a:solidFill>
                  <a:srgbClr val="5792BA"/>
                </a:solidFill>
              </a:rPr>
              <a:t>Week 5</a:t>
            </a:r>
          </a:p>
        </p:txBody>
      </p:sp>
    </p:spTree>
    <p:extLst>
      <p:ext uri="{BB962C8B-B14F-4D97-AF65-F5344CB8AC3E}">
        <p14:creationId xmlns:p14="http://schemas.microsoft.com/office/powerpoint/2010/main" val="1583120128"/>
      </p:ext>
    </p:extLst>
  </p:cSld>
  <p:clrMapOvr>
    <a:masterClrMapping/>
  </p:clrMapOvr>
  <p:transition spd="slow">
    <p:randomBar dir="vert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F54B39-36A3-453A-8F5E-B6D382943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dirty="0"/>
              <a:t>Creating arrays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B14A5B-BB97-401F-96CB-D331038E65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0416" y="1791690"/>
            <a:ext cx="3448199" cy="764782"/>
          </a:xfrm>
        </p:spPr>
        <p:txBody>
          <a:bodyPr/>
          <a:lstStyle/>
          <a:p>
            <a:pPr algn="l"/>
            <a:r>
              <a:rPr lang="en-US" sz="3600" u="sng" dirty="0"/>
              <a:t>General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3C01DC-D318-4F9E-AC47-A94F02DF7A7D}"/>
              </a:ext>
            </a:extLst>
          </p:cNvPr>
          <p:cNvSpPr>
            <a:spLocks noGrp="1"/>
          </p:cNvSpPr>
          <p:nvPr>
            <p:ph type="body" sz="half" idx="15"/>
          </p:nvPr>
        </p:nvSpPr>
        <p:spPr>
          <a:xfrm>
            <a:off x="278461" y="2505024"/>
            <a:ext cx="4407889" cy="3023088"/>
          </a:xfrm>
        </p:spPr>
        <p:txBody>
          <a:bodyPr>
            <a:normAutofit/>
          </a:bodyPr>
          <a:lstStyle/>
          <a:p>
            <a:pPr algn="l"/>
            <a:r>
              <a:rPr lang="en-US" sz="2400" dirty="0"/>
              <a:t>import </a:t>
            </a:r>
            <a:r>
              <a:rPr lang="en-US" sz="2400" dirty="0" err="1"/>
              <a:t>numpy</a:t>
            </a:r>
            <a:endParaRPr lang="en-US" sz="2400" dirty="0"/>
          </a:p>
          <a:p>
            <a:pPr algn="l"/>
            <a:endParaRPr lang="en-US" sz="2400" dirty="0"/>
          </a:p>
          <a:p>
            <a:pPr algn="l"/>
            <a:r>
              <a:rPr lang="en-US" sz="2400" dirty="0"/>
              <a:t>a = </a:t>
            </a:r>
            <a:r>
              <a:rPr lang="en-US" sz="2400" dirty="0" err="1"/>
              <a:t>numpy.array</a:t>
            </a:r>
            <a:r>
              <a:rPr lang="en-US" sz="2400" dirty="0"/>
              <a:t>([1, 2, 3, 4, 5])</a:t>
            </a:r>
          </a:p>
          <a:p>
            <a:pPr algn="l"/>
            <a:r>
              <a:rPr lang="en-US" sz="2400" dirty="0"/>
              <a:t>print(a)</a:t>
            </a:r>
          </a:p>
          <a:p>
            <a:pPr algn="l"/>
            <a:endParaRPr lang="en-US" sz="24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E0646E0-9D1D-4117-BB2B-1663FB37DC1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39222" y="1714318"/>
            <a:ext cx="3448199" cy="764783"/>
          </a:xfrm>
        </p:spPr>
        <p:txBody>
          <a:bodyPr/>
          <a:lstStyle/>
          <a:p>
            <a:pPr algn="l"/>
            <a:r>
              <a:rPr lang="en-US" sz="3600" u="sng" dirty="0"/>
              <a:t>zeros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1C9ECA6-A451-42AD-AF1B-F294B07515AD}"/>
              </a:ext>
            </a:extLst>
          </p:cNvPr>
          <p:cNvSpPr>
            <a:spLocks noGrp="1"/>
          </p:cNvSpPr>
          <p:nvPr>
            <p:ph type="body" sz="half" idx="16"/>
          </p:nvPr>
        </p:nvSpPr>
        <p:spPr>
          <a:xfrm>
            <a:off x="4952164" y="2479101"/>
            <a:ext cx="3103629" cy="3023088"/>
          </a:xfrm>
        </p:spPr>
        <p:txBody>
          <a:bodyPr>
            <a:normAutofit/>
          </a:bodyPr>
          <a:lstStyle/>
          <a:p>
            <a:pPr algn="l"/>
            <a:r>
              <a:rPr lang="en-US" sz="2400" dirty="0"/>
              <a:t>import </a:t>
            </a:r>
            <a:r>
              <a:rPr lang="en-US" sz="2400" dirty="0" err="1"/>
              <a:t>numpy</a:t>
            </a:r>
            <a:r>
              <a:rPr lang="en-US" sz="2400" dirty="0"/>
              <a:t> as np</a:t>
            </a:r>
          </a:p>
          <a:p>
            <a:pPr algn="l"/>
            <a:endParaRPr lang="en-US" sz="2400" dirty="0"/>
          </a:p>
          <a:p>
            <a:pPr algn="l"/>
            <a:r>
              <a:rPr lang="en-US" sz="2400" dirty="0"/>
              <a:t>b = </a:t>
            </a:r>
            <a:r>
              <a:rPr lang="en-US" sz="2400" dirty="0" err="1"/>
              <a:t>np.zeros</a:t>
            </a:r>
            <a:r>
              <a:rPr lang="en-US" sz="2400" dirty="0"/>
              <a:t>(4)</a:t>
            </a:r>
          </a:p>
          <a:p>
            <a:pPr algn="l"/>
            <a:r>
              <a:rPr lang="en-US" sz="2400" dirty="0"/>
              <a:t>print(b)</a:t>
            </a:r>
          </a:p>
          <a:p>
            <a:pPr algn="l"/>
            <a:endParaRPr lang="en-US" sz="240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A882DC9-B1ED-4DBF-A5CF-E913322861C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587421" y="1756634"/>
            <a:ext cx="3244163" cy="724625"/>
          </a:xfrm>
        </p:spPr>
        <p:txBody>
          <a:bodyPr/>
          <a:lstStyle/>
          <a:p>
            <a:pPr algn="l"/>
            <a:r>
              <a:rPr lang="en-US" sz="3600" u="sng" dirty="0"/>
              <a:t>ones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EBCB8DB-B89A-48B0-A710-620B9D04FC5C}"/>
              </a:ext>
            </a:extLst>
          </p:cNvPr>
          <p:cNvSpPr>
            <a:spLocks noGrp="1"/>
          </p:cNvSpPr>
          <p:nvPr>
            <p:ph type="body" sz="half" idx="17"/>
          </p:nvPr>
        </p:nvSpPr>
        <p:spPr>
          <a:xfrm>
            <a:off x="8587421" y="2479100"/>
            <a:ext cx="3244162" cy="3023089"/>
          </a:xfrm>
        </p:spPr>
        <p:txBody>
          <a:bodyPr>
            <a:normAutofit/>
          </a:bodyPr>
          <a:lstStyle/>
          <a:p>
            <a:pPr algn="l"/>
            <a:r>
              <a:rPr lang="en-US" sz="2400" dirty="0"/>
              <a:t>import </a:t>
            </a:r>
            <a:r>
              <a:rPr lang="en-US" sz="2400" dirty="0" err="1"/>
              <a:t>numpy</a:t>
            </a:r>
            <a:r>
              <a:rPr lang="en-US" sz="2400" dirty="0"/>
              <a:t> as np</a:t>
            </a:r>
          </a:p>
          <a:p>
            <a:pPr algn="l"/>
            <a:endParaRPr lang="en-US" sz="2400" dirty="0"/>
          </a:p>
          <a:p>
            <a:pPr algn="l"/>
            <a:r>
              <a:rPr lang="en-US" sz="2400" dirty="0"/>
              <a:t>c = </a:t>
            </a:r>
            <a:r>
              <a:rPr lang="en-US" sz="2400" dirty="0" err="1"/>
              <a:t>np.ones</a:t>
            </a:r>
            <a:r>
              <a:rPr lang="en-US" sz="2400" dirty="0"/>
              <a:t>(2)</a:t>
            </a:r>
          </a:p>
          <a:p>
            <a:pPr algn="l"/>
            <a:r>
              <a:rPr lang="en-US" sz="2400" dirty="0"/>
              <a:t>print(c)</a:t>
            </a:r>
          </a:p>
          <a:p>
            <a:pPr algn="l"/>
            <a:endParaRPr lang="en-US" sz="2400" dirty="0"/>
          </a:p>
          <a:p>
            <a:pPr algn="l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48296839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  <p:bldP spid="5" grpId="0" build="p"/>
      <p:bldP spid="6" grpId="0" build="p"/>
      <p:bldP spid="7" grpId="0" build="p"/>
      <p:bldP spid="8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B14A5B-BB97-401F-96CB-D331038E65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0"/>
            <a:ext cx="3300984" cy="764782"/>
          </a:xfrm>
        </p:spPr>
        <p:txBody>
          <a:bodyPr/>
          <a:lstStyle/>
          <a:p>
            <a:pPr algn="l"/>
            <a:r>
              <a:rPr lang="en-US" sz="4000" dirty="0"/>
              <a:t>empty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3C01DC-D318-4F9E-AC47-A94F02DF7A7D}"/>
              </a:ext>
            </a:extLst>
          </p:cNvPr>
          <p:cNvSpPr>
            <a:spLocks noGrp="1"/>
          </p:cNvSpPr>
          <p:nvPr>
            <p:ph type="body" sz="half" idx="15"/>
          </p:nvPr>
        </p:nvSpPr>
        <p:spPr>
          <a:xfrm>
            <a:off x="0" y="992321"/>
            <a:ext cx="3300984" cy="5578600"/>
          </a:xfrm>
        </p:spPr>
        <p:txBody>
          <a:bodyPr>
            <a:noAutofit/>
          </a:bodyPr>
          <a:lstStyle/>
          <a:p>
            <a:pPr algn="l"/>
            <a:r>
              <a:rPr lang="en-US" sz="2400" dirty="0"/>
              <a:t>import </a:t>
            </a:r>
            <a:r>
              <a:rPr lang="en-US" sz="2400" dirty="0" err="1"/>
              <a:t>numpy</a:t>
            </a:r>
            <a:r>
              <a:rPr lang="en-US" sz="2400" dirty="0"/>
              <a:t> as np</a:t>
            </a:r>
          </a:p>
          <a:p>
            <a:pPr algn="l"/>
            <a:r>
              <a:rPr lang="en-US" sz="2400" dirty="0"/>
              <a:t>d = </a:t>
            </a:r>
            <a:r>
              <a:rPr lang="en-US" sz="2400" dirty="0" err="1"/>
              <a:t>np.empty</a:t>
            </a:r>
            <a:r>
              <a:rPr lang="en-US" sz="2400" dirty="0"/>
              <a:t>(3)</a:t>
            </a:r>
          </a:p>
          <a:p>
            <a:pPr algn="l"/>
            <a:r>
              <a:rPr lang="en-US" sz="2400" dirty="0"/>
              <a:t>print(d)</a:t>
            </a:r>
          </a:p>
          <a:p>
            <a:pPr algn="l"/>
            <a:endParaRPr lang="en-US" sz="2400" dirty="0"/>
          </a:p>
          <a:p>
            <a:pPr algn="l"/>
            <a:r>
              <a:rPr lang="en-US" sz="2400" dirty="0"/>
              <a:t>**Creates an array whole initial content is random and depends on the state of memory. </a:t>
            </a:r>
          </a:p>
          <a:p>
            <a:pPr algn="l"/>
            <a:r>
              <a:rPr lang="en-US" sz="2400" dirty="0"/>
              <a:t>** Speed.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E0646E0-9D1D-4117-BB2B-1663FB37DC1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154352" y="1195009"/>
            <a:ext cx="3300984" cy="764783"/>
          </a:xfrm>
        </p:spPr>
        <p:txBody>
          <a:bodyPr/>
          <a:lstStyle/>
          <a:p>
            <a:pPr algn="l"/>
            <a:r>
              <a:rPr lang="en-US" sz="4000" dirty="0"/>
              <a:t>range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1C9ECA6-A451-42AD-AF1B-F294B07515AD}"/>
              </a:ext>
            </a:extLst>
          </p:cNvPr>
          <p:cNvSpPr>
            <a:spLocks noGrp="1"/>
          </p:cNvSpPr>
          <p:nvPr>
            <p:ph type="body" sz="half" idx="16"/>
          </p:nvPr>
        </p:nvSpPr>
        <p:spPr>
          <a:xfrm>
            <a:off x="3977773" y="2024735"/>
            <a:ext cx="3477563" cy="3023088"/>
          </a:xfrm>
        </p:spPr>
        <p:txBody>
          <a:bodyPr>
            <a:normAutofit/>
          </a:bodyPr>
          <a:lstStyle/>
          <a:p>
            <a:pPr algn="l"/>
            <a:r>
              <a:rPr lang="en-US" sz="2800" dirty="0"/>
              <a:t>import </a:t>
            </a:r>
            <a:r>
              <a:rPr lang="en-US" sz="2800" dirty="0" err="1"/>
              <a:t>numpy</a:t>
            </a:r>
            <a:r>
              <a:rPr lang="en-US" sz="2800" dirty="0"/>
              <a:t> as np</a:t>
            </a:r>
          </a:p>
          <a:p>
            <a:pPr algn="l"/>
            <a:endParaRPr lang="en-US" sz="2800" dirty="0"/>
          </a:p>
          <a:p>
            <a:pPr algn="l"/>
            <a:r>
              <a:rPr lang="en-US" sz="2800" dirty="0"/>
              <a:t>e = </a:t>
            </a:r>
            <a:r>
              <a:rPr lang="en-US" sz="2800" dirty="0" err="1"/>
              <a:t>np.arange</a:t>
            </a:r>
            <a:r>
              <a:rPr lang="en-US" sz="2800" dirty="0"/>
              <a:t>(5)</a:t>
            </a:r>
          </a:p>
          <a:p>
            <a:pPr algn="l"/>
            <a:r>
              <a:rPr lang="en-US" sz="2800" dirty="0"/>
              <a:t>print(e)</a:t>
            </a:r>
          </a:p>
          <a:p>
            <a:pPr algn="l"/>
            <a:endParaRPr lang="en-US" sz="280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A882DC9-B1ED-4DBF-A5CF-E913322861C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849612" y="1259953"/>
            <a:ext cx="4225428" cy="764782"/>
          </a:xfrm>
        </p:spPr>
        <p:txBody>
          <a:bodyPr/>
          <a:lstStyle/>
          <a:p>
            <a:r>
              <a:rPr lang="en-US" sz="4000" dirty="0"/>
              <a:t>Contains a range of evenly spaced intervals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EBCB8DB-B89A-48B0-A710-620B9D04FC5C}"/>
              </a:ext>
            </a:extLst>
          </p:cNvPr>
          <p:cNvSpPr>
            <a:spLocks noGrp="1"/>
          </p:cNvSpPr>
          <p:nvPr>
            <p:ph type="body" sz="half" idx="17"/>
          </p:nvPr>
        </p:nvSpPr>
        <p:spPr>
          <a:xfrm>
            <a:off x="8311834" y="2215629"/>
            <a:ext cx="3300984" cy="2426742"/>
          </a:xfrm>
        </p:spPr>
        <p:txBody>
          <a:bodyPr>
            <a:normAutofit fontScale="92500"/>
          </a:bodyPr>
          <a:lstStyle/>
          <a:p>
            <a:pPr algn="l"/>
            <a:r>
              <a:rPr lang="en-US" sz="2800" dirty="0"/>
              <a:t>import </a:t>
            </a:r>
            <a:r>
              <a:rPr lang="en-US" sz="2800" dirty="0" err="1"/>
              <a:t>numpy</a:t>
            </a:r>
            <a:r>
              <a:rPr lang="en-US" sz="2800" dirty="0"/>
              <a:t> as np</a:t>
            </a:r>
          </a:p>
          <a:p>
            <a:pPr algn="l"/>
            <a:endParaRPr lang="en-US" sz="2800" dirty="0"/>
          </a:p>
          <a:p>
            <a:pPr algn="l"/>
            <a:r>
              <a:rPr lang="en-US" sz="2800" dirty="0"/>
              <a:t>f = </a:t>
            </a:r>
            <a:r>
              <a:rPr lang="en-US" sz="2800" dirty="0" err="1"/>
              <a:t>np.arange</a:t>
            </a:r>
            <a:r>
              <a:rPr lang="en-US" sz="2800" dirty="0"/>
              <a:t>(2, 9, 2)</a:t>
            </a:r>
          </a:p>
          <a:p>
            <a:pPr algn="l"/>
            <a:r>
              <a:rPr lang="en-US" sz="2800" dirty="0"/>
              <a:t>print(f)</a:t>
            </a:r>
          </a:p>
          <a:p>
            <a:pPr algn="l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510832311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  <p:bldP spid="5" grpId="0" build="p"/>
      <p:bldP spid="6" grpId="0" build="p"/>
      <p:bldP spid="7" grpId="0" build="p"/>
      <p:bldP spid="8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B14A5B-BB97-401F-96CB-D331038E65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0090" y="223284"/>
            <a:ext cx="5016822" cy="1446027"/>
          </a:xfrm>
        </p:spPr>
        <p:txBody>
          <a:bodyPr/>
          <a:lstStyle/>
          <a:p>
            <a:r>
              <a:rPr lang="en-US" sz="2800" b="1" dirty="0"/>
              <a:t>With values that are spaced linearly in a specified interval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3C01DC-D318-4F9E-AC47-A94F02DF7A7D}"/>
              </a:ext>
            </a:extLst>
          </p:cNvPr>
          <p:cNvSpPr>
            <a:spLocks noGrp="1"/>
          </p:cNvSpPr>
          <p:nvPr>
            <p:ph type="body" sz="half" idx="15"/>
          </p:nvPr>
        </p:nvSpPr>
        <p:spPr>
          <a:xfrm>
            <a:off x="310090" y="1850065"/>
            <a:ext cx="5015382" cy="3023088"/>
          </a:xfrm>
        </p:spPr>
        <p:txBody>
          <a:bodyPr>
            <a:noAutofit/>
          </a:bodyPr>
          <a:lstStyle/>
          <a:p>
            <a:pPr algn="l"/>
            <a:r>
              <a:rPr lang="en-US" sz="2800" dirty="0"/>
              <a:t>import </a:t>
            </a:r>
            <a:r>
              <a:rPr lang="en-US" sz="2800" dirty="0" err="1"/>
              <a:t>numpy</a:t>
            </a:r>
            <a:r>
              <a:rPr lang="en-US" sz="2800" dirty="0"/>
              <a:t> as np</a:t>
            </a:r>
          </a:p>
          <a:p>
            <a:pPr algn="l"/>
            <a:endParaRPr lang="en-US" sz="2800" dirty="0"/>
          </a:p>
          <a:p>
            <a:pPr algn="l"/>
            <a:r>
              <a:rPr lang="en-US" sz="2800" dirty="0"/>
              <a:t>g = </a:t>
            </a:r>
            <a:r>
              <a:rPr lang="en-US" sz="2800" dirty="0" err="1"/>
              <a:t>np.linspace</a:t>
            </a:r>
            <a:r>
              <a:rPr lang="en-US" sz="2800" dirty="0"/>
              <a:t>(0, 10, num=5)</a:t>
            </a:r>
          </a:p>
          <a:p>
            <a:pPr algn="l"/>
            <a:r>
              <a:rPr lang="en-US" sz="2800" dirty="0"/>
              <a:t>print(g)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A882DC9-B1ED-4DBF-A5CF-E913322861C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67157" y="138223"/>
            <a:ext cx="5514753" cy="1137684"/>
          </a:xfrm>
        </p:spPr>
        <p:txBody>
          <a:bodyPr/>
          <a:lstStyle/>
          <a:p>
            <a:r>
              <a:rPr lang="en-US" sz="2800" b="1" dirty="0"/>
              <a:t>Contains a range of evenly spaced intervals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EBCB8DB-B89A-48B0-A710-620B9D04FC5C}"/>
              </a:ext>
            </a:extLst>
          </p:cNvPr>
          <p:cNvSpPr>
            <a:spLocks noGrp="1"/>
          </p:cNvSpPr>
          <p:nvPr>
            <p:ph type="body" sz="half" idx="17"/>
          </p:nvPr>
        </p:nvSpPr>
        <p:spPr>
          <a:xfrm>
            <a:off x="6678108" y="1850064"/>
            <a:ext cx="4892850" cy="3023089"/>
          </a:xfrm>
        </p:spPr>
        <p:txBody>
          <a:bodyPr>
            <a:noAutofit/>
          </a:bodyPr>
          <a:lstStyle/>
          <a:p>
            <a:pPr algn="l"/>
            <a:r>
              <a:rPr lang="en-US" sz="2800" dirty="0"/>
              <a:t>import </a:t>
            </a:r>
            <a:r>
              <a:rPr lang="en-US" sz="2800" dirty="0" err="1"/>
              <a:t>numpy</a:t>
            </a:r>
            <a:r>
              <a:rPr lang="en-US" sz="2800" dirty="0"/>
              <a:t> as np</a:t>
            </a:r>
          </a:p>
          <a:p>
            <a:pPr algn="l"/>
            <a:endParaRPr lang="en-US" sz="2800" dirty="0"/>
          </a:p>
          <a:p>
            <a:pPr algn="l"/>
            <a:r>
              <a:rPr lang="en-US" sz="2800" dirty="0"/>
              <a:t>f = </a:t>
            </a:r>
            <a:r>
              <a:rPr lang="en-US" sz="2800" dirty="0" err="1"/>
              <a:t>np.arange</a:t>
            </a:r>
            <a:r>
              <a:rPr lang="en-US" sz="2800" dirty="0"/>
              <a:t>(2, 9, 2)</a:t>
            </a:r>
          </a:p>
          <a:p>
            <a:pPr algn="l"/>
            <a:r>
              <a:rPr lang="en-US" sz="2800" dirty="0"/>
              <a:t>print(f)</a:t>
            </a:r>
          </a:p>
          <a:p>
            <a:pPr algn="l"/>
            <a:endParaRPr lang="en-US" sz="28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2F1E4F82-D568-44D2-A2E5-C470BF3A40A4}"/>
                  </a:ext>
                </a:extLst>
              </p14:cNvPr>
              <p14:cNvContentPartPr/>
              <p14:nvPr/>
            </p14:nvContentPartPr>
            <p14:xfrm>
              <a:off x="2286000" y="5813280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2F1E4F82-D568-44D2-A2E5-C470BF3A40A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76640" y="5803920"/>
                <a:ext cx="19080" cy="1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09887622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  <p:bldP spid="7" grpId="0" build="p"/>
      <p:bldP spid="8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B14A5B-BB97-401F-96CB-D331038E65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7590" y="169070"/>
            <a:ext cx="5935943" cy="764782"/>
          </a:xfrm>
        </p:spPr>
        <p:txBody>
          <a:bodyPr/>
          <a:lstStyle/>
          <a:p>
            <a:pPr algn="l"/>
            <a:r>
              <a:rPr lang="en-US" sz="3200" b="1" u="sng" dirty="0">
                <a:solidFill>
                  <a:srgbClr val="FFFF00"/>
                </a:solidFill>
              </a:rPr>
              <a:t>Sorting</a:t>
            </a:r>
            <a:endParaRPr lang="en-US" sz="2800" b="1" u="sng" dirty="0">
              <a:solidFill>
                <a:srgbClr val="FFFF00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3C01DC-D318-4F9E-AC47-A94F02DF7A7D}"/>
              </a:ext>
            </a:extLst>
          </p:cNvPr>
          <p:cNvSpPr>
            <a:spLocks noGrp="1"/>
          </p:cNvSpPr>
          <p:nvPr>
            <p:ph type="body" sz="half" idx="15"/>
          </p:nvPr>
        </p:nvSpPr>
        <p:spPr>
          <a:xfrm>
            <a:off x="255865" y="933852"/>
            <a:ext cx="5840135" cy="3023088"/>
          </a:xfrm>
        </p:spPr>
        <p:txBody>
          <a:bodyPr>
            <a:noAutofit/>
          </a:bodyPr>
          <a:lstStyle/>
          <a:p>
            <a:pPr algn="l"/>
            <a:r>
              <a:rPr lang="en-US" sz="2800" dirty="0">
                <a:solidFill>
                  <a:srgbClr val="FFFF00"/>
                </a:solidFill>
              </a:rPr>
              <a:t>import </a:t>
            </a:r>
            <a:r>
              <a:rPr lang="en-US" sz="2800" dirty="0" err="1">
                <a:solidFill>
                  <a:srgbClr val="FFFF00"/>
                </a:solidFill>
              </a:rPr>
              <a:t>numpy</a:t>
            </a:r>
            <a:r>
              <a:rPr lang="en-US" sz="2800" dirty="0">
                <a:solidFill>
                  <a:srgbClr val="FFFF00"/>
                </a:solidFill>
              </a:rPr>
              <a:t> as np</a:t>
            </a:r>
          </a:p>
          <a:p>
            <a:pPr algn="l"/>
            <a:r>
              <a:rPr lang="en-US" sz="2800" b="0" dirty="0" err="1">
                <a:solidFill>
                  <a:srgbClr val="FFFF00"/>
                </a:solidFill>
                <a:effectLst/>
                <a:latin typeface="Arial Nova" panose="020B0504020202020204" pitchFamily="34" charset="0"/>
              </a:rPr>
              <a:t>arr</a:t>
            </a:r>
            <a:r>
              <a:rPr lang="en-US" sz="2800" b="0" dirty="0">
                <a:solidFill>
                  <a:srgbClr val="FFFF00"/>
                </a:solidFill>
                <a:effectLst/>
                <a:latin typeface="Arial Nova" panose="020B0504020202020204" pitchFamily="34" charset="0"/>
              </a:rPr>
              <a:t> = </a:t>
            </a:r>
            <a:r>
              <a:rPr lang="en-US" sz="2800" b="0" dirty="0" err="1">
                <a:solidFill>
                  <a:srgbClr val="FFFF00"/>
                </a:solidFill>
                <a:effectLst/>
                <a:latin typeface="Arial Nova" panose="020B0504020202020204" pitchFamily="34" charset="0"/>
              </a:rPr>
              <a:t>np.array</a:t>
            </a:r>
            <a:r>
              <a:rPr lang="en-US" sz="2800" b="0" dirty="0">
                <a:solidFill>
                  <a:srgbClr val="FFFF00"/>
                </a:solidFill>
                <a:effectLst/>
                <a:latin typeface="Arial Nova" panose="020B0504020202020204" pitchFamily="34" charset="0"/>
              </a:rPr>
              <a:t>([2, 1, 5, 3, 7, 4, 6, 8])</a:t>
            </a:r>
          </a:p>
          <a:p>
            <a:pPr algn="l"/>
            <a:r>
              <a:rPr lang="en-US" sz="2800" b="0" dirty="0">
                <a:solidFill>
                  <a:srgbClr val="FFFF00"/>
                </a:solidFill>
                <a:effectLst/>
                <a:latin typeface="Arial Nova" panose="020B0504020202020204" pitchFamily="34" charset="0"/>
              </a:rPr>
              <a:t>a = </a:t>
            </a:r>
            <a:r>
              <a:rPr lang="en-US" sz="2800" b="0" dirty="0" err="1">
                <a:solidFill>
                  <a:srgbClr val="FFFF00"/>
                </a:solidFill>
                <a:effectLst/>
                <a:latin typeface="Arial Nova" panose="020B0504020202020204" pitchFamily="34" charset="0"/>
              </a:rPr>
              <a:t>np.sort</a:t>
            </a:r>
            <a:r>
              <a:rPr lang="en-US" sz="2800" b="0" dirty="0">
                <a:solidFill>
                  <a:srgbClr val="FFFF00"/>
                </a:solidFill>
                <a:effectLst/>
                <a:latin typeface="Arial Nova" panose="020B0504020202020204" pitchFamily="34" charset="0"/>
              </a:rPr>
              <a:t>(</a:t>
            </a:r>
            <a:r>
              <a:rPr lang="en-US" sz="2800" b="0" dirty="0" err="1">
                <a:solidFill>
                  <a:srgbClr val="FFFF00"/>
                </a:solidFill>
                <a:effectLst/>
                <a:latin typeface="Arial Nova" panose="020B0504020202020204" pitchFamily="34" charset="0"/>
              </a:rPr>
              <a:t>arr</a:t>
            </a:r>
            <a:r>
              <a:rPr lang="en-US" sz="2800" b="0" dirty="0">
                <a:solidFill>
                  <a:srgbClr val="FFFF00"/>
                </a:solidFill>
                <a:effectLst/>
                <a:latin typeface="Arial Nova" panose="020B0504020202020204" pitchFamily="34" charset="0"/>
              </a:rPr>
              <a:t>)</a:t>
            </a:r>
          </a:p>
          <a:p>
            <a:pPr algn="l"/>
            <a:r>
              <a:rPr lang="en-US" sz="2800" b="0" dirty="0">
                <a:solidFill>
                  <a:srgbClr val="FFFF00"/>
                </a:solidFill>
                <a:effectLst/>
                <a:latin typeface="Arial Nova" panose="020B0504020202020204" pitchFamily="34" charset="0"/>
              </a:rPr>
              <a:t>print(a)</a:t>
            </a:r>
          </a:p>
          <a:p>
            <a:pPr algn="l"/>
            <a:endParaRPr lang="en-US" sz="2800" dirty="0">
              <a:solidFill>
                <a:srgbClr val="FFFF00"/>
              </a:solidFill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A882DC9-B1ED-4DBF-A5CF-E913322861C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06731" y="2809768"/>
            <a:ext cx="5487424" cy="764782"/>
          </a:xfrm>
        </p:spPr>
        <p:txBody>
          <a:bodyPr/>
          <a:lstStyle/>
          <a:p>
            <a:r>
              <a:rPr lang="en-US" sz="2800" b="1" u="sng" dirty="0"/>
              <a:t>Other commands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EBCB8DB-B89A-48B0-A710-620B9D04FC5C}"/>
              </a:ext>
            </a:extLst>
          </p:cNvPr>
          <p:cNvSpPr>
            <a:spLocks noGrp="1"/>
          </p:cNvSpPr>
          <p:nvPr>
            <p:ph type="body" sz="half" idx="17"/>
          </p:nvPr>
        </p:nvSpPr>
        <p:spPr>
          <a:xfrm>
            <a:off x="3711081" y="3665841"/>
            <a:ext cx="8353368" cy="3023089"/>
          </a:xfrm>
        </p:spPr>
        <p:txBody>
          <a:bodyPr>
            <a:noAutofit/>
          </a:bodyPr>
          <a:lstStyle/>
          <a:p>
            <a:pPr algn="l"/>
            <a:r>
              <a:rPr lang="en-US" sz="2800" b="1" dirty="0" err="1"/>
              <a:t>argsort</a:t>
            </a:r>
            <a:r>
              <a:rPr lang="en-US" sz="2800" dirty="0"/>
              <a:t> = an indirect sort along a specified axis</a:t>
            </a:r>
          </a:p>
          <a:p>
            <a:pPr algn="l"/>
            <a:r>
              <a:rPr lang="en-US" sz="2800" b="1" dirty="0" err="1"/>
              <a:t>lexsort</a:t>
            </a:r>
            <a:r>
              <a:rPr lang="en-US" sz="2800" dirty="0"/>
              <a:t> = an indirect stable sort on multiple keys</a:t>
            </a:r>
          </a:p>
          <a:p>
            <a:pPr algn="l"/>
            <a:r>
              <a:rPr lang="en-US" sz="2800" b="1" dirty="0" err="1"/>
              <a:t>searchsorted</a:t>
            </a:r>
            <a:r>
              <a:rPr lang="en-US" sz="2800" dirty="0"/>
              <a:t> = will find elements in a sorted array</a:t>
            </a:r>
          </a:p>
          <a:p>
            <a:pPr algn="l"/>
            <a:r>
              <a:rPr lang="en-US" sz="2800" b="1" dirty="0"/>
              <a:t>partition</a:t>
            </a:r>
            <a:r>
              <a:rPr lang="en-US" sz="2800" dirty="0"/>
              <a:t> = partial sort</a:t>
            </a:r>
          </a:p>
        </p:txBody>
      </p:sp>
    </p:spTree>
    <p:extLst>
      <p:ext uri="{BB962C8B-B14F-4D97-AF65-F5344CB8AC3E}">
        <p14:creationId xmlns:p14="http://schemas.microsoft.com/office/powerpoint/2010/main" val="704848371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  <p:bldP spid="7" grpId="0" build="p"/>
      <p:bldP spid="8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58212-79F1-474C-8862-0688F41EA9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465" y="-159016"/>
            <a:ext cx="10789092" cy="1261872"/>
          </a:xfrm>
        </p:spPr>
        <p:txBody>
          <a:bodyPr>
            <a:normAutofit/>
          </a:bodyPr>
          <a:lstStyle/>
          <a:p>
            <a:r>
              <a:rPr lang="en-US" sz="5400" b="1" u="sng" dirty="0"/>
              <a:t>Concatenation</a:t>
            </a:r>
            <a:endParaRPr lang="en-US" sz="6000" b="1" u="sn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6FE036-B3F6-49E9-AF1E-0B98D50646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5409" y="1307824"/>
            <a:ext cx="5330358" cy="4509880"/>
          </a:xfrm>
        </p:spPr>
        <p:txBody>
          <a:bodyPr>
            <a:noAutofit/>
          </a:bodyPr>
          <a:lstStyle/>
          <a:p>
            <a:pPr marL="36900" indent="0">
              <a:buNone/>
            </a:pPr>
            <a:r>
              <a:rPr lang="en-US" sz="2800" dirty="0">
                <a:solidFill>
                  <a:srgbClr val="FFFF00"/>
                </a:solidFill>
              </a:rPr>
              <a:t>import </a:t>
            </a:r>
            <a:r>
              <a:rPr lang="en-US" sz="2800" dirty="0" err="1">
                <a:solidFill>
                  <a:srgbClr val="FFFF00"/>
                </a:solidFill>
              </a:rPr>
              <a:t>numpy</a:t>
            </a:r>
            <a:r>
              <a:rPr lang="en-US" sz="2800" dirty="0">
                <a:solidFill>
                  <a:srgbClr val="FFFF00"/>
                </a:solidFill>
              </a:rPr>
              <a:t> as np</a:t>
            </a:r>
          </a:p>
          <a:p>
            <a:pPr marL="36900" indent="0">
              <a:buNone/>
            </a:pPr>
            <a:r>
              <a:rPr lang="en-US" sz="2800" b="0" dirty="0"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a = </a:t>
            </a:r>
            <a:r>
              <a:rPr lang="en-US" sz="2800" b="0" dirty="0" err="1"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np.array</a:t>
            </a:r>
            <a:r>
              <a:rPr lang="en-US" sz="2800" b="0" dirty="0"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([1, 2, 3, 4])</a:t>
            </a:r>
          </a:p>
          <a:p>
            <a:pPr marL="36900" indent="0">
              <a:buNone/>
            </a:pPr>
            <a:r>
              <a:rPr lang="en-US" sz="2800" b="0" dirty="0"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b = </a:t>
            </a:r>
            <a:r>
              <a:rPr lang="en-US" sz="2800" b="0" dirty="0" err="1"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np.array</a:t>
            </a:r>
            <a:r>
              <a:rPr lang="en-US" sz="2800" b="0" dirty="0"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([5, 6, 7, 8])</a:t>
            </a:r>
          </a:p>
          <a:p>
            <a:pPr marL="36900" indent="0">
              <a:buNone/>
            </a:pPr>
            <a:br>
              <a:rPr lang="en-US" sz="2800" b="0" dirty="0">
                <a:solidFill>
                  <a:srgbClr val="FFFF00"/>
                </a:solidFill>
                <a:effectLst/>
                <a:latin typeface="Consolas" panose="020B0609020204030204" pitchFamily="49" charset="0"/>
              </a:rPr>
            </a:br>
            <a:r>
              <a:rPr lang="en-US" sz="2800" b="0" dirty="0" err="1"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2800" b="0" dirty="0"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800" b="0" dirty="0" err="1"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np.concatenate</a:t>
            </a:r>
            <a:r>
              <a:rPr lang="en-US" sz="2800" b="0" dirty="0"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((a, b))</a:t>
            </a:r>
          </a:p>
          <a:p>
            <a:pPr marL="36900" indent="0">
              <a:buNone/>
            </a:pPr>
            <a:br>
              <a:rPr lang="en-US" sz="2800" b="0" dirty="0">
                <a:solidFill>
                  <a:srgbClr val="FFFF00"/>
                </a:solidFill>
                <a:effectLst/>
                <a:latin typeface="Consolas" panose="020B0609020204030204" pitchFamily="49" charset="0"/>
              </a:rPr>
            </a:br>
            <a:r>
              <a:rPr lang="en-US" sz="2800" b="0" dirty="0"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print(</a:t>
            </a:r>
            <a:r>
              <a:rPr lang="en-US" sz="2800" b="0" dirty="0" err="1"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2800" b="0" dirty="0"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36900" indent="0">
              <a:buNone/>
            </a:pPr>
            <a:endParaRPr lang="en-US" sz="2800" dirty="0">
              <a:solidFill>
                <a:srgbClr val="FFFF00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C97D98-907A-4336-92AD-31191B1BDA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54233" y="1307824"/>
            <a:ext cx="6092359" cy="5178036"/>
          </a:xfrm>
        </p:spPr>
        <p:txBody>
          <a:bodyPr>
            <a:noAutofit/>
          </a:bodyPr>
          <a:lstStyle/>
          <a:p>
            <a:pPr marL="36900" indent="0">
              <a:buNone/>
            </a:pPr>
            <a:r>
              <a:rPr lang="en-US" sz="2800" dirty="0">
                <a:solidFill>
                  <a:schemeClr val="tx1"/>
                </a:solidFill>
              </a:rPr>
              <a:t>import </a:t>
            </a:r>
            <a:r>
              <a:rPr lang="en-US" sz="2800" dirty="0" err="1">
                <a:solidFill>
                  <a:schemeClr val="tx1"/>
                </a:solidFill>
              </a:rPr>
              <a:t>numpy</a:t>
            </a:r>
            <a:r>
              <a:rPr lang="en-US" sz="2800" dirty="0">
                <a:solidFill>
                  <a:schemeClr val="tx1"/>
                </a:solidFill>
              </a:rPr>
              <a:t> as np</a:t>
            </a:r>
          </a:p>
          <a:p>
            <a:pPr marL="36900" indent="0">
              <a:buNone/>
            </a:pPr>
            <a:r>
              <a:rPr lang="en-US" sz="28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x = </a:t>
            </a:r>
            <a:r>
              <a:rPr lang="en-US" sz="28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np.array</a:t>
            </a:r>
            <a:r>
              <a:rPr lang="en-US" sz="28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([[1, 2], [3, 4]])</a:t>
            </a:r>
          </a:p>
          <a:p>
            <a:pPr marL="36900" indent="0">
              <a:buNone/>
            </a:pPr>
            <a:r>
              <a:rPr lang="en-US" sz="28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y = </a:t>
            </a:r>
            <a:r>
              <a:rPr lang="en-US" sz="28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np.array</a:t>
            </a:r>
            <a:r>
              <a:rPr lang="en-US" sz="28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([[5, 6]])</a:t>
            </a:r>
          </a:p>
          <a:p>
            <a:pPr marL="36900" indent="0">
              <a:buNone/>
            </a:pPr>
            <a:br>
              <a:rPr lang="en-US" sz="28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r>
              <a:rPr lang="en-US" sz="28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28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8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np.concatenate</a:t>
            </a:r>
            <a:r>
              <a:rPr lang="en-US" sz="28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((x, y), axis=0)</a:t>
            </a:r>
          </a:p>
          <a:p>
            <a:pPr marL="36900" indent="0">
              <a:buNone/>
            </a:pPr>
            <a:br>
              <a:rPr lang="en-US" sz="28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r>
              <a:rPr lang="en-US" sz="28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print(</a:t>
            </a:r>
            <a:r>
              <a:rPr lang="en-US" sz="28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28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36900" indent="0">
              <a:buNone/>
            </a:pPr>
            <a:endParaRPr lang="en-US" sz="2800" dirty="0"/>
          </a:p>
          <a:p>
            <a:pPr marL="36900" indent="0">
              <a:buNone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691781728"/>
      </p:ext>
    </p:extLst>
  </p:cSld>
  <p:clrMapOvr>
    <a:masterClrMapping/>
  </p:clrMapOvr>
  <p:transition spd="slow">
    <p:randomBar dir="vert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37B2BA-872B-4DB8-BEA7-1F25B5141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102" y="171974"/>
            <a:ext cx="10353762" cy="1029145"/>
          </a:xfrm>
        </p:spPr>
        <p:txBody>
          <a:bodyPr>
            <a:normAutofit/>
          </a:bodyPr>
          <a:lstStyle/>
          <a:p>
            <a:r>
              <a:rPr lang="en-US" sz="5400" b="1" dirty="0"/>
              <a:t>Knowing shape and size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B05803-3D74-47A3-8FF2-888142C3F6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643270" y="1510439"/>
            <a:ext cx="8693426" cy="5069261"/>
          </a:xfrm>
        </p:spPr>
        <p:txBody>
          <a:bodyPr>
            <a:normAutofit/>
          </a:bodyPr>
          <a:lstStyle/>
          <a:p>
            <a:pPr marL="36900" indent="0">
              <a:buNone/>
            </a:pPr>
            <a:r>
              <a:rPr lang="en-US" sz="2800" b="1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array_example</a:t>
            </a:r>
            <a:r>
              <a:rPr lang="en-US" sz="2800" b="1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lang="en-US" sz="28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np.array</a:t>
            </a:r>
            <a:r>
              <a:rPr lang="en-US" sz="28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([[[0, 1, 2, 3],</a:t>
            </a:r>
          </a:p>
          <a:p>
            <a:pPr marL="36900" indent="0">
              <a:buNone/>
            </a:pPr>
            <a:r>
              <a:rPr lang="en-US" sz="28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                       [4, 5, 6, 7]],</a:t>
            </a:r>
          </a:p>
          <a:p>
            <a:pPr marL="36900" indent="0">
              <a:buNone/>
            </a:pPr>
            <a:br>
              <a:rPr lang="en-US" sz="28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r>
              <a:rPr lang="en-US" sz="28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                      [[0, 1, 2, 3],</a:t>
            </a:r>
          </a:p>
          <a:p>
            <a:pPr marL="36900" indent="0">
              <a:buNone/>
            </a:pPr>
            <a:r>
              <a:rPr lang="en-US" sz="28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                       [4, 5, 6, 7]],</a:t>
            </a:r>
          </a:p>
          <a:p>
            <a:pPr marL="36900" indent="0">
              <a:buNone/>
            </a:pPr>
            <a:br>
              <a:rPr lang="en-US" sz="28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r>
              <a:rPr lang="en-US" sz="28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                      [[0 ,1 ,2, 3],</a:t>
            </a:r>
          </a:p>
          <a:p>
            <a:pPr marL="36900" indent="0">
              <a:buNone/>
            </a:pPr>
            <a:r>
              <a:rPr lang="en-US" sz="28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                       [4, 5, 6, 7]]])</a:t>
            </a:r>
          </a:p>
          <a:p>
            <a:pPr marL="36900" indent="0">
              <a:buNone/>
            </a:pPr>
            <a:endParaRPr lang="en-US" sz="28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5B916632-5B75-BE79-40E6-2B2B9714C206}"/>
                  </a:ext>
                </a:extLst>
              </p14:cNvPr>
              <p14:cNvContentPartPr/>
              <p14:nvPr/>
            </p14:nvContentPartPr>
            <p14:xfrm>
              <a:off x="1000080" y="4313160"/>
              <a:ext cx="360" cy="36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5B916632-5B75-BE79-40E6-2B2B9714C20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90720" y="4303800"/>
                <a:ext cx="19080" cy="1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48770828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85D5BCBE-54C0-1970-6832-1434156ABFCB}"/>
              </a:ext>
            </a:extLst>
          </p:cNvPr>
          <p:cNvSpPr/>
          <p:nvPr/>
        </p:nvSpPr>
        <p:spPr>
          <a:xfrm>
            <a:off x="5420832" y="4913220"/>
            <a:ext cx="1350334" cy="644916"/>
          </a:xfrm>
          <a:prstGeom prst="ellipse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1D12513-7487-646E-3306-45226984A2A0}"/>
              </a:ext>
            </a:extLst>
          </p:cNvPr>
          <p:cNvSpPr/>
          <p:nvPr/>
        </p:nvSpPr>
        <p:spPr>
          <a:xfrm>
            <a:off x="5474304" y="3126281"/>
            <a:ext cx="1031358" cy="605438"/>
          </a:xfrm>
          <a:prstGeom prst="ellipse">
            <a:avLst/>
          </a:prstGeom>
          <a:solidFill>
            <a:schemeClr val="bg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724233D-69F9-DEB0-63D8-102E11E37F22}"/>
              </a:ext>
            </a:extLst>
          </p:cNvPr>
          <p:cNvSpPr/>
          <p:nvPr/>
        </p:nvSpPr>
        <p:spPr>
          <a:xfrm>
            <a:off x="5505893" y="1207027"/>
            <a:ext cx="1180213" cy="605439"/>
          </a:xfrm>
          <a:prstGeom prst="ellips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77372DD5-DFE5-44FA-AB53-F1F0682CBA68}"/>
              </a:ext>
            </a:extLst>
          </p:cNvPr>
          <p:cNvSpPr txBox="1">
            <a:spLocks/>
          </p:cNvSpPr>
          <p:nvPr/>
        </p:nvSpPr>
        <p:spPr>
          <a:xfrm>
            <a:off x="2401229" y="1201119"/>
            <a:ext cx="7210603" cy="5262499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3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Font typeface="Wingdings 2" charset="2"/>
              <a:buNone/>
            </a:pPr>
            <a:r>
              <a:rPr lang="en-US" sz="2800" dirty="0"/>
              <a:t>t = </a:t>
            </a:r>
            <a:r>
              <a:rPr lang="en-US" sz="2800" b="1" dirty="0" err="1">
                <a:solidFill>
                  <a:srgbClr val="FF0000"/>
                </a:solidFill>
              </a:rPr>
              <a:t>array_example</a:t>
            </a:r>
            <a:r>
              <a:rPr lang="en-US" sz="2800" dirty="0" err="1"/>
              <a:t>.ndim</a:t>
            </a:r>
            <a:endParaRPr lang="en-US" sz="2800" dirty="0"/>
          </a:p>
          <a:p>
            <a:pPr marL="36900" indent="0">
              <a:buFont typeface="Wingdings 2" charset="2"/>
              <a:buNone/>
            </a:pPr>
            <a:r>
              <a:rPr lang="en-US" sz="2800" dirty="0"/>
              <a:t>print(t)		# 3 (dimensions)</a:t>
            </a:r>
          </a:p>
          <a:p>
            <a:pPr marL="36900" indent="0">
              <a:buFont typeface="Wingdings 2" charset="2"/>
              <a:buNone/>
            </a:pPr>
            <a:endParaRPr lang="en-US" sz="2800" dirty="0"/>
          </a:p>
          <a:p>
            <a:pPr marL="36900" indent="0">
              <a:buFont typeface="Wingdings 2" charset="2"/>
              <a:buNone/>
            </a:pPr>
            <a:r>
              <a:rPr lang="en-US" sz="2800" dirty="0"/>
              <a:t>u = </a:t>
            </a:r>
            <a:r>
              <a:rPr lang="en-US" sz="2800" b="1" dirty="0" err="1">
                <a:solidFill>
                  <a:srgbClr val="FF0000"/>
                </a:solidFill>
              </a:rPr>
              <a:t>array_example</a:t>
            </a:r>
            <a:r>
              <a:rPr lang="en-US" sz="2800" dirty="0" err="1"/>
              <a:t>.size</a:t>
            </a:r>
            <a:endParaRPr lang="en-US" sz="2800" dirty="0"/>
          </a:p>
          <a:p>
            <a:pPr marL="36900" indent="0">
              <a:buFont typeface="Wingdings 2" charset="2"/>
              <a:buNone/>
            </a:pPr>
            <a:r>
              <a:rPr lang="en-US" sz="2800" dirty="0"/>
              <a:t>print(u)		# 2, 4 (2 axis w/ length of 4)</a:t>
            </a:r>
          </a:p>
          <a:p>
            <a:pPr marL="36900" indent="0">
              <a:buFont typeface="Wingdings 2" charset="2"/>
              <a:buNone/>
            </a:pPr>
            <a:endParaRPr lang="en-US" sz="2800" dirty="0"/>
          </a:p>
          <a:p>
            <a:pPr marL="36900" indent="0">
              <a:buFont typeface="Wingdings 2" charset="2"/>
              <a:buNone/>
            </a:pPr>
            <a:r>
              <a:rPr lang="en-US" sz="2800" dirty="0"/>
              <a:t>v = </a:t>
            </a:r>
            <a:r>
              <a:rPr lang="en-US" sz="2800" b="1" dirty="0" err="1">
                <a:solidFill>
                  <a:srgbClr val="FF0000"/>
                </a:solidFill>
              </a:rPr>
              <a:t>array_example</a:t>
            </a:r>
            <a:r>
              <a:rPr lang="en-US" sz="2800" dirty="0" err="1"/>
              <a:t>.shape</a:t>
            </a:r>
            <a:endParaRPr lang="en-US" sz="2800" dirty="0"/>
          </a:p>
          <a:p>
            <a:pPr marL="36900" indent="0">
              <a:buFont typeface="Wingdings 2" charset="2"/>
              <a:buNone/>
            </a:pPr>
            <a:r>
              <a:rPr lang="en-US" sz="2800" dirty="0"/>
              <a:t>print(v)		# 3, 2, 4</a:t>
            </a:r>
          </a:p>
          <a:p>
            <a:pPr marL="36900" indent="0">
              <a:buFont typeface="Wingdings 2" charset="2"/>
              <a:buNone/>
            </a:pPr>
            <a:endParaRPr lang="en-US" sz="2800" dirty="0"/>
          </a:p>
          <a:p>
            <a:pPr marL="36900" indent="0">
              <a:buFont typeface="Wingdings 2" charset="2"/>
              <a:buNone/>
            </a:pPr>
            <a:endParaRPr lang="en-US" sz="280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B47AA7B-39A4-1F2D-1841-0C360605AAD2}"/>
              </a:ext>
            </a:extLst>
          </p:cNvPr>
          <p:cNvSpPr txBox="1">
            <a:spLocks/>
          </p:cNvSpPr>
          <p:nvPr/>
        </p:nvSpPr>
        <p:spPr>
          <a:xfrm>
            <a:off x="813102" y="171974"/>
            <a:ext cx="10353762" cy="1029145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5400" b="1"/>
              <a:t>Knowing shape and size</a:t>
            </a:r>
            <a:endParaRPr lang="en-US" sz="5400" b="1" dirty="0"/>
          </a:p>
        </p:txBody>
      </p:sp>
    </p:spTree>
    <p:extLst>
      <p:ext uri="{BB962C8B-B14F-4D97-AF65-F5344CB8AC3E}">
        <p14:creationId xmlns:p14="http://schemas.microsoft.com/office/powerpoint/2010/main" val="827444798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37B2BA-872B-4DB8-BEA7-1F25B51412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dirty="0"/>
              <a:t>Reshaping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1D5CA62-E416-423D-88AF-035B82EDA3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32657" y="2003142"/>
            <a:ext cx="3300984" cy="764782"/>
          </a:xfrm>
        </p:spPr>
        <p:txBody>
          <a:bodyPr/>
          <a:lstStyle/>
          <a:p>
            <a:pPr algn="l"/>
            <a:r>
              <a:rPr lang="en-US" sz="2800" dirty="0"/>
              <a:t>Start with this: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326B3256-3CC8-4D54-A320-D07E2CFB64BB}"/>
              </a:ext>
            </a:extLst>
          </p:cNvPr>
          <p:cNvSpPr>
            <a:spLocks noGrp="1"/>
          </p:cNvSpPr>
          <p:nvPr>
            <p:ph type="body" sz="half" idx="15"/>
          </p:nvPr>
        </p:nvSpPr>
        <p:spPr>
          <a:xfrm>
            <a:off x="1432657" y="2767924"/>
            <a:ext cx="3809693" cy="3023088"/>
          </a:xfrm>
        </p:spPr>
        <p:txBody>
          <a:bodyPr>
            <a:normAutofit/>
          </a:bodyPr>
          <a:lstStyle/>
          <a:p>
            <a:pPr algn="l"/>
            <a:endParaRPr lang="en-US" sz="2800" dirty="0"/>
          </a:p>
          <a:p>
            <a:pPr algn="l"/>
            <a:r>
              <a:rPr lang="en-US" sz="2800" dirty="0"/>
              <a:t>import </a:t>
            </a:r>
            <a:r>
              <a:rPr lang="en-US" sz="2800" dirty="0" err="1"/>
              <a:t>numpy</a:t>
            </a:r>
            <a:r>
              <a:rPr lang="en-US" sz="2800" dirty="0"/>
              <a:t> as np</a:t>
            </a:r>
          </a:p>
          <a:p>
            <a:pPr algn="l"/>
            <a:r>
              <a:rPr lang="en-US" sz="2800" dirty="0"/>
              <a:t>a = </a:t>
            </a:r>
            <a:r>
              <a:rPr lang="en-US" sz="2800" dirty="0" err="1"/>
              <a:t>np.arange</a:t>
            </a:r>
            <a:r>
              <a:rPr lang="en-US" sz="2800" dirty="0"/>
              <a:t>(6)</a:t>
            </a:r>
          </a:p>
          <a:p>
            <a:pPr algn="l"/>
            <a:r>
              <a:rPr lang="en-US" sz="2800" dirty="0"/>
              <a:t>print(a)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019759D-42A6-4232-9444-6796AD6757A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458359" y="2003141"/>
            <a:ext cx="3300984" cy="764783"/>
          </a:xfrm>
        </p:spPr>
        <p:txBody>
          <a:bodyPr/>
          <a:lstStyle/>
          <a:p>
            <a:pPr algn="l"/>
            <a:r>
              <a:rPr lang="en-US" sz="2800" dirty="0"/>
              <a:t>Change it: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F6F98133-8BF5-4A6A-80AE-21304D354125}"/>
              </a:ext>
            </a:extLst>
          </p:cNvPr>
          <p:cNvSpPr>
            <a:spLocks noGrp="1"/>
          </p:cNvSpPr>
          <p:nvPr>
            <p:ph type="body" sz="half" idx="16"/>
          </p:nvPr>
        </p:nvSpPr>
        <p:spPr>
          <a:xfrm>
            <a:off x="7458359" y="2767924"/>
            <a:ext cx="3300984" cy="3211797"/>
          </a:xfrm>
        </p:spPr>
        <p:txBody>
          <a:bodyPr>
            <a:normAutofit/>
          </a:bodyPr>
          <a:lstStyle/>
          <a:p>
            <a:pPr algn="l"/>
            <a:endParaRPr lang="en-US" sz="2800" dirty="0"/>
          </a:p>
          <a:p>
            <a:pPr algn="l"/>
            <a:r>
              <a:rPr lang="en-US" sz="2800" dirty="0"/>
              <a:t>b = </a:t>
            </a:r>
            <a:r>
              <a:rPr lang="en-US" sz="2800" dirty="0" err="1"/>
              <a:t>a.reshape</a:t>
            </a:r>
            <a:r>
              <a:rPr lang="en-US" sz="2800" dirty="0"/>
              <a:t>(3, 2)</a:t>
            </a:r>
          </a:p>
          <a:p>
            <a:pPr algn="l"/>
            <a:r>
              <a:rPr lang="en-US" sz="2800" dirty="0"/>
              <a:t>print(b)</a:t>
            </a:r>
          </a:p>
        </p:txBody>
      </p:sp>
    </p:spTree>
    <p:extLst>
      <p:ext uri="{BB962C8B-B14F-4D97-AF65-F5344CB8AC3E}">
        <p14:creationId xmlns:p14="http://schemas.microsoft.com/office/powerpoint/2010/main" val="1380486434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  <p:bldP spid="12" grpId="0" build="p"/>
      <p:bldP spid="10" grpId="0" build="p"/>
      <p:bldP spid="1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326B3256-3CC8-4D54-A320-D07E2CFB64BB}"/>
              </a:ext>
            </a:extLst>
          </p:cNvPr>
          <p:cNvSpPr>
            <a:spLocks noGrp="1"/>
          </p:cNvSpPr>
          <p:nvPr>
            <p:ph type="body" sz="half" idx="15"/>
          </p:nvPr>
        </p:nvSpPr>
        <p:spPr>
          <a:xfrm>
            <a:off x="510557" y="1291605"/>
            <a:ext cx="3870830" cy="4845916"/>
          </a:xfrm>
        </p:spPr>
        <p:txBody>
          <a:bodyPr>
            <a:normAutofit fontScale="92500" lnSpcReduction="20000"/>
          </a:bodyPr>
          <a:lstStyle/>
          <a:p>
            <a:pPr algn="l"/>
            <a:r>
              <a:rPr lang="en-US" sz="200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20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mport </a:t>
            </a:r>
            <a:r>
              <a:rPr lang="en-US" sz="20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numpy</a:t>
            </a:r>
            <a:r>
              <a:rPr lang="en-US" sz="20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as np</a:t>
            </a:r>
          </a:p>
          <a:p>
            <a:pPr algn="l"/>
            <a:r>
              <a:rPr lang="en-US" sz="20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data = </a:t>
            </a:r>
            <a:r>
              <a:rPr lang="en-US" sz="20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np.array</a:t>
            </a:r>
            <a:r>
              <a:rPr lang="en-US" sz="20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([1, 2, 3])</a:t>
            </a:r>
          </a:p>
          <a:p>
            <a:pPr algn="l"/>
            <a:br>
              <a:rPr lang="en-US" sz="20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r>
              <a:rPr lang="en-US" sz="20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a = data[1]</a:t>
            </a:r>
          </a:p>
          <a:p>
            <a:pPr algn="l"/>
            <a:r>
              <a:rPr lang="en-US" sz="20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b = data[0:2]</a:t>
            </a:r>
          </a:p>
          <a:p>
            <a:pPr algn="l"/>
            <a:r>
              <a:rPr lang="en-US" sz="20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 = data[1:]</a:t>
            </a:r>
          </a:p>
          <a:p>
            <a:pPr algn="l"/>
            <a:r>
              <a:rPr lang="en-US" sz="20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d = data[-2:]</a:t>
            </a:r>
          </a:p>
          <a:p>
            <a:pPr algn="l"/>
            <a:br>
              <a:rPr lang="en-US" sz="20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r>
              <a:rPr lang="en-US" sz="20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print(“a”, a)</a:t>
            </a:r>
          </a:p>
          <a:p>
            <a:pPr algn="l"/>
            <a:r>
              <a:rPr lang="en-US" sz="20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print(“b”, b)</a:t>
            </a:r>
          </a:p>
          <a:p>
            <a:pPr algn="l"/>
            <a:r>
              <a:rPr lang="en-US" sz="20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print(“c”, c)</a:t>
            </a:r>
          </a:p>
          <a:p>
            <a:pPr algn="l"/>
            <a:r>
              <a:rPr lang="en-US" sz="20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print(“d”, d)</a:t>
            </a:r>
          </a:p>
          <a:p>
            <a:pPr algn="l"/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B37CB1A-6CE3-48BE-9105-B3DDF944C5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026" y="212651"/>
            <a:ext cx="10070979" cy="970450"/>
          </a:xfrm>
        </p:spPr>
        <p:txBody>
          <a:bodyPr/>
          <a:lstStyle/>
          <a:p>
            <a:r>
              <a:rPr lang="en-US" b="1" u="sng" dirty="0"/>
              <a:t>Indexing and Slicing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4C96AB6C-8E04-4B5C-AA30-B8576A6796BC}"/>
              </a:ext>
            </a:extLst>
          </p:cNvPr>
          <p:cNvSpPr txBox="1">
            <a:spLocks/>
          </p:cNvSpPr>
          <p:nvPr/>
        </p:nvSpPr>
        <p:spPr>
          <a:xfrm>
            <a:off x="5873515" y="1291605"/>
            <a:ext cx="5998128" cy="4845916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2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9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9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9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9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9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9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import </a:t>
            </a:r>
            <a:r>
              <a:rPr lang="en-US" sz="200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numpy</a:t>
            </a:r>
            <a:r>
              <a:rPr lang="en-US" sz="200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as np</a:t>
            </a:r>
          </a:p>
          <a:p>
            <a:pPr algn="l"/>
            <a:r>
              <a:rPr lang="en-US" sz="2000" dirty="0">
                <a:solidFill>
                  <a:schemeClr val="tx1"/>
                </a:solidFill>
              </a:rPr>
              <a:t>a = </a:t>
            </a:r>
            <a:r>
              <a:rPr lang="en-US" sz="2000" dirty="0" err="1">
                <a:solidFill>
                  <a:schemeClr val="tx1"/>
                </a:solidFill>
              </a:rPr>
              <a:t>np.array</a:t>
            </a:r>
            <a:r>
              <a:rPr lang="en-US" sz="2000" dirty="0">
                <a:solidFill>
                  <a:schemeClr val="tx1"/>
                </a:solidFill>
              </a:rPr>
              <a:t>([[1 , 2, 3, 4], [5, 6, 7, 8], [9, 10, 11, 12]])</a:t>
            </a:r>
          </a:p>
          <a:p>
            <a:pPr algn="l"/>
            <a:endParaRPr lang="en-US" sz="2000" dirty="0">
              <a:solidFill>
                <a:schemeClr val="tx1"/>
              </a:solidFill>
            </a:endParaRPr>
          </a:p>
          <a:p>
            <a:pPr algn="l"/>
            <a:r>
              <a:rPr lang="en-US" sz="2000" dirty="0">
                <a:solidFill>
                  <a:schemeClr val="tx1"/>
                </a:solidFill>
              </a:rPr>
              <a:t>print(a[a &lt; 5])</a:t>
            </a:r>
          </a:p>
          <a:p>
            <a:pPr algn="l"/>
            <a:endParaRPr lang="en-US" sz="2000" dirty="0">
              <a:solidFill>
                <a:schemeClr val="tx1"/>
              </a:solidFill>
            </a:endParaRPr>
          </a:p>
          <a:p>
            <a:pPr algn="l"/>
            <a:r>
              <a:rPr lang="en-US" sz="2000" dirty="0" err="1">
                <a:solidFill>
                  <a:schemeClr val="tx1"/>
                </a:solidFill>
              </a:rPr>
              <a:t>five_up</a:t>
            </a:r>
            <a:r>
              <a:rPr lang="en-US" sz="2000" dirty="0">
                <a:solidFill>
                  <a:schemeClr val="tx1"/>
                </a:solidFill>
              </a:rPr>
              <a:t> = (a &gt;= 5)</a:t>
            </a:r>
          </a:p>
          <a:p>
            <a:pPr algn="l"/>
            <a:r>
              <a:rPr lang="en-US" sz="2000" dirty="0">
                <a:solidFill>
                  <a:schemeClr val="tx1"/>
                </a:solidFill>
              </a:rPr>
              <a:t>print(a[</a:t>
            </a:r>
            <a:r>
              <a:rPr lang="en-US" sz="2000" dirty="0" err="1">
                <a:solidFill>
                  <a:schemeClr val="tx1"/>
                </a:solidFill>
              </a:rPr>
              <a:t>five_up</a:t>
            </a:r>
            <a:r>
              <a:rPr lang="en-US" sz="2000" dirty="0">
                <a:solidFill>
                  <a:schemeClr val="tx1"/>
                </a:solidFill>
              </a:rPr>
              <a:t>])</a:t>
            </a:r>
          </a:p>
          <a:p>
            <a:pPr algn="l"/>
            <a:endParaRPr lang="en-US" sz="2000" dirty="0">
              <a:solidFill>
                <a:schemeClr val="tx1"/>
              </a:solidFill>
            </a:endParaRPr>
          </a:p>
          <a:p>
            <a:pPr algn="l"/>
            <a:r>
              <a:rPr lang="en-US" sz="2000" dirty="0">
                <a:solidFill>
                  <a:schemeClr val="tx1"/>
                </a:solidFill>
              </a:rPr>
              <a:t>divisible_by_2 = a[a%2==0]</a:t>
            </a:r>
          </a:p>
          <a:p>
            <a:pPr algn="l"/>
            <a:r>
              <a:rPr lang="en-US" sz="2000" dirty="0">
                <a:solidFill>
                  <a:schemeClr val="tx1"/>
                </a:solidFill>
              </a:rPr>
              <a:t>print(divisible_by_2)</a:t>
            </a:r>
          </a:p>
        </p:txBody>
      </p:sp>
    </p:spTree>
    <p:extLst>
      <p:ext uri="{BB962C8B-B14F-4D97-AF65-F5344CB8AC3E}">
        <p14:creationId xmlns:p14="http://schemas.microsoft.com/office/powerpoint/2010/main" val="2939840010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  <p:bldP spid="1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096539-1E98-4683-A46E-143C1BB2F0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386316"/>
            <a:ext cx="10353762" cy="1080977"/>
          </a:xfrm>
        </p:spPr>
        <p:txBody>
          <a:bodyPr>
            <a:normAutofit/>
          </a:bodyPr>
          <a:lstStyle/>
          <a:p>
            <a:r>
              <a:rPr lang="en-US" sz="4400" b="1" u="sng" dirty="0"/>
              <a:t>Other functions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9363E9-BFEB-406A-A27D-F171EA1B7A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95423" y="1679944"/>
            <a:ext cx="5175213" cy="5039638"/>
          </a:xfrm>
        </p:spPr>
        <p:txBody>
          <a:bodyPr>
            <a:normAutofit/>
          </a:bodyPr>
          <a:lstStyle/>
          <a:p>
            <a:r>
              <a:rPr lang="en-US" dirty="0"/>
              <a:t>Can use “&amp;” and “|” to get Booleans</a:t>
            </a:r>
          </a:p>
          <a:p>
            <a:r>
              <a:rPr lang="en-US" dirty="0" err="1"/>
              <a:t>np.nonzero</a:t>
            </a:r>
            <a:r>
              <a:rPr lang="en-US" dirty="0"/>
              <a:t>() = select elements or indices from an array</a:t>
            </a:r>
          </a:p>
          <a:p>
            <a:r>
              <a:rPr lang="en-US" dirty="0" err="1"/>
              <a:t>np.vstack</a:t>
            </a:r>
            <a:r>
              <a:rPr lang="en-US" dirty="0"/>
              <a:t>() = stack vertically</a:t>
            </a:r>
          </a:p>
          <a:p>
            <a:r>
              <a:rPr lang="en-US" dirty="0" err="1"/>
              <a:t>np.hstack</a:t>
            </a:r>
            <a:r>
              <a:rPr lang="en-US" dirty="0"/>
              <a:t>() = stack horizontally</a:t>
            </a:r>
          </a:p>
          <a:p>
            <a:r>
              <a:rPr lang="en-US" dirty="0" err="1"/>
              <a:t>np.hsplit</a:t>
            </a:r>
            <a:r>
              <a:rPr lang="en-US" dirty="0"/>
              <a:t>() = split arrays</a:t>
            </a:r>
          </a:p>
          <a:p>
            <a:r>
              <a:rPr lang="en-US" dirty="0" err="1"/>
              <a:t>np.view</a:t>
            </a:r>
            <a:r>
              <a:rPr lang="en-US" dirty="0"/>
              <a:t>() = create new array object that looks at same data as the original array</a:t>
            </a:r>
          </a:p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4B11A62-26A0-47A5-B068-D2F5AC98B5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0716" y="1679944"/>
            <a:ext cx="5061814" cy="5039637"/>
          </a:xfrm>
        </p:spPr>
        <p:txBody>
          <a:bodyPr>
            <a:normAutofit/>
          </a:bodyPr>
          <a:lstStyle/>
          <a:p>
            <a:r>
              <a:rPr lang="en-US" dirty="0"/>
              <a:t>copy() = complete copy of the array and its data.</a:t>
            </a:r>
          </a:p>
          <a:p>
            <a:r>
              <a:rPr lang="en-US" dirty="0"/>
              <a:t>Addition/Subtraction</a:t>
            </a:r>
          </a:p>
          <a:p>
            <a:r>
              <a:rPr lang="en-US" dirty="0"/>
              <a:t>Multiplication/Division</a:t>
            </a:r>
          </a:p>
          <a:p>
            <a:r>
              <a:rPr lang="en-US" dirty="0"/>
              <a:t>Max/min</a:t>
            </a:r>
          </a:p>
          <a:p>
            <a:r>
              <a:rPr lang="en-US" dirty="0"/>
              <a:t>Sum/mean</a:t>
            </a:r>
          </a:p>
          <a:p>
            <a:r>
              <a:rPr lang="en-US" dirty="0"/>
              <a:t>Product</a:t>
            </a:r>
          </a:p>
          <a:p>
            <a:r>
              <a:rPr lang="en-US" dirty="0"/>
              <a:t>Standard deviation</a:t>
            </a:r>
          </a:p>
        </p:txBody>
      </p:sp>
    </p:spTree>
    <p:extLst>
      <p:ext uri="{BB962C8B-B14F-4D97-AF65-F5344CB8AC3E}">
        <p14:creationId xmlns:p14="http://schemas.microsoft.com/office/powerpoint/2010/main" val="593018153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738EFA-6E0B-437B-B776-5AB3ED4C799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Capstone Idea &amp; Rough Draft </a:t>
            </a:r>
          </a:p>
        </p:txBody>
      </p:sp>
    </p:spTree>
    <p:extLst>
      <p:ext uri="{BB962C8B-B14F-4D97-AF65-F5344CB8AC3E}">
        <p14:creationId xmlns:p14="http://schemas.microsoft.com/office/powerpoint/2010/main" val="611609326"/>
      </p:ext>
    </p:extLst>
  </p:cSld>
  <p:clrMapOvr>
    <a:masterClrMapping/>
  </p:clrMapOvr>
  <p:transition spd="slow">
    <p:randomBar dir="vert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59C773-3F3C-4F7F-8C9D-4BA68EC1F6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036" y="151131"/>
            <a:ext cx="10353762" cy="1257300"/>
          </a:xfrm>
        </p:spPr>
        <p:txBody>
          <a:bodyPr/>
          <a:lstStyle/>
          <a:p>
            <a:r>
              <a:rPr lang="en-US" b="1" dirty="0"/>
              <a:t>Broadcasting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8BFD71-4CFA-4B27-BB6B-886E5B1F40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4036" y="1128493"/>
            <a:ext cx="11259879" cy="5367999"/>
          </a:xfrm>
        </p:spPr>
        <p:txBody>
          <a:bodyPr/>
          <a:lstStyle/>
          <a:p>
            <a:pPr marL="36900" indent="0">
              <a:buNone/>
            </a:pPr>
            <a:r>
              <a:rPr lang="en-US" sz="2400" b="1" dirty="0">
                <a:solidFill>
                  <a:schemeClr val="tx1"/>
                </a:solidFill>
              </a:rPr>
              <a:t>A mechanism for performing math operations on arrays of </a:t>
            </a:r>
            <a:r>
              <a:rPr lang="en-US" sz="2400" b="1" i="1" dirty="0">
                <a:solidFill>
                  <a:schemeClr val="tx1"/>
                </a:solidFill>
              </a:rPr>
              <a:t>unequal</a:t>
            </a:r>
            <a:r>
              <a:rPr lang="en-US" sz="2400" b="1" dirty="0">
                <a:solidFill>
                  <a:schemeClr val="tx1"/>
                </a:solidFill>
              </a:rPr>
              <a:t> shapes</a:t>
            </a:r>
          </a:p>
          <a:p>
            <a:pPr marL="36900" indent="0">
              <a:buNone/>
            </a:pPr>
            <a:endParaRPr lang="en-US" dirty="0"/>
          </a:p>
          <a:p>
            <a:pPr algn="l"/>
            <a:r>
              <a:rPr lang="en-US" sz="2400" b="0" i="0" dirty="0">
                <a:solidFill>
                  <a:schemeClr val="tx1"/>
                </a:solidFill>
                <a:effectLst/>
                <a:latin typeface="Lato" panose="020B0604020202020204" pitchFamily="34" charset="0"/>
              </a:rPr>
              <a:t>To determine if two arrays are broadcast-compatible, align the entries of their shapes such that their trailing dimensions are aligned, and then check that each pair of aligned dimensions satisfy either of the following conditions: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chemeClr val="tx1"/>
                </a:solidFill>
                <a:effectLst/>
                <a:latin typeface="Lato" panose="020B0604020202020204" pitchFamily="34" charset="0"/>
              </a:rPr>
              <a:t>the aligned dimensions have the same size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chemeClr val="tx1"/>
                </a:solidFill>
                <a:effectLst/>
                <a:latin typeface="Lato" panose="020B0604020202020204" pitchFamily="34" charset="0"/>
              </a:rPr>
              <a:t>one of the dimensions has a size of 1</a:t>
            </a:r>
          </a:p>
          <a:p>
            <a:pPr marL="450000" lvl="1" indent="0">
              <a:buNone/>
            </a:pPr>
            <a:endParaRPr lang="en-US" sz="2400" b="0" i="0" dirty="0">
              <a:solidFill>
                <a:schemeClr val="tx1"/>
              </a:solidFill>
              <a:effectLst/>
              <a:latin typeface="Lato" panose="020B0604020202020204" pitchFamily="34" charset="0"/>
            </a:endParaRPr>
          </a:p>
          <a:p>
            <a:pPr algn="l"/>
            <a:r>
              <a:rPr lang="en-US" sz="2400" b="0" i="0" dirty="0">
                <a:solidFill>
                  <a:schemeClr val="tx1"/>
                </a:solidFill>
                <a:effectLst/>
                <a:latin typeface="Lato" panose="020B0604020202020204" pitchFamily="34" charset="0"/>
              </a:rPr>
              <a:t>The two arrays are broadcast-compatible if either of these conditions are satisfied for each pair of aligned dimensions.</a:t>
            </a:r>
          </a:p>
          <a:p>
            <a:pPr marL="369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0755186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35544A2-0E3C-4778-BC92-897D0D0CD81C}"/>
              </a:ext>
            </a:extLst>
          </p:cNvPr>
          <p:cNvSpPr txBox="1"/>
          <p:nvPr/>
        </p:nvSpPr>
        <p:spPr>
          <a:xfrm>
            <a:off x="1573619" y="461394"/>
            <a:ext cx="8761619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import </a:t>
            </a:r>
            <a:r>
              <a:rPr lang="en-US" sz="2400" dirty="0" err="1"/>
              <a:t>numpy</a:t>
            </a:r>
            <a:r>
              <a:rPr lang="en-US" sz="2400" dirty="0"/>
              <a:t> as np</a:t>
            </a:r>
          </a:p>
          <a:p>
            <a:endParaRPr lang="en-US" sz="2400" dirty="0"/>
          </a:p>
          <a:p>
            <a:r>
              <a:rPr lang="en-US" sz="2400" dirty="0">
                <a:solidFill>
                  <a:srgbClr val="92D050"/>
                </a:solidFill>
              </a:rPr>
              <a:t># a shape-(3, 4) array</a:t>
            </a:r>
          </a:p>
          <a:p>
            <a:r>
              <a:rPr lang="en-US" sz="2400" dirty="0"/>
              <a:t>x = </a:t>
            </a:r>
            <a:r>
              <a:rPr lang="en-US" sz="2400" dirty="0" err="1"/>
              <a:t>np.array</a:t>
            </a:r>
            <a:r>
              <a:rPr lang="en-US" sz="2400" dirty="0"/>
              <a:t>([ [-0. , -0.1, -0.2, -0.3],</a:t>
            </a:r>
          </a:p>
          <a:p>
            <a:r>
              <a:rPr lang="en-US" sz="2400" dirty="0"/>
              <a:t>              	[-0.4, -0.5, -0.6, -0.7],</a:t>
            </a:r>
          </a:p>
          <a:p>
            <a:r>
              <a:rPr lang="en-US" sz="2400" dirty="0"/>
              <a:t>              	[-0.8, -0.9, -1. 0, -1.1] ])</a:t>
            </a:r>
          </a:p>
          <a:p>
            <a:endParaRPr lang="en-US" sz="2400" dirty="0"/>
          </a:p>
          <a:p>
            <a:r>
              <a:rPr lang="en-US" sz="2400" dirty="0">
                <a:solidFill>
                  <a:srgbClr val="92D050"/>
                </a:solidFill>
              </a:rPr>
              <a:t># a shape-(4,) array</a:t>
            </a:r>
          </a:p>
          <a:p>
            <a:r>
              <a:rPr lang="en-US" sz="2400" dirty="0"/>
              <a:t>y = </a:t>
            </a:r>
            <a:r>
              <a:rPr lang="en-US" sz="2400" dirty="0" err="1"/>
              <a:t>np.array</a:t>
            </a:r>
            <a:r>
              <a:rPr lang="en-US" sz="2400" dirty="0"/>
              <a:t>([1, 2, 3, 4])</a:t>
            </a:r>
          </a:p>
          <a:p>
            <a:endParaRPr lang="en-US" sz="2400" dirty="0"/>
          </a:p>
          <a:p>
            <a:r>
              <a:rPr lang="en-US" sz="2400" dirty="0">
                <a:solidFill>
                  <a:srgbClr val="92D050"/>
                </a:solidFill>
              </a:rPr>
              <a:t># multiplying a shape-(4,) array with a shape-(3, 4) array</a:t>
            </a:r>
          </a:p>
          <a:p>
            <a:r>
              <a:rPr lang="en-US" sz="2400" dirty="0">
                <a:solidFill>
                  <a:srgbClr val="92D050"/>
                </a:solidFill>
              </a:rPr>
              <a:t># `y` is multiplied by each row of `x</a:t>
            </a:r>
            <a:r>
              <a:rPr lang="en-US" sz="2400" dirty="0"/>
              <a:t>`</a:t>
            </a:r>
          </a:p>
          <a:p>
            <a:r>
              <a:rPr lang="en-US" sz="2400" dirty="0"/>
              <a:t>x * y</a:t>
            </a:r>
          </a:p>
          <a:p>
            <a:r>
              <a:rPr lang="en-US" sz="2400" dirty="0"/>
              <a:t>array([ [-0. , -0.2, -0.6, -1.2],</a:t>
            </a:r>
          </a:p>
          <a:p>
            <a:r>
              <a:rPr lang="en-US" sz="2400" dirty="0"/>
              <a:t>       	[-0.4, -1. , -1.8, -2.8],</a:t>
            </a:r>
          </a:p>
          <a:p>
            <a:r>
              <a:rPr lang="en-US" sz="2400" dirty="0"/>
              <a:t>       	[-0.8, -1.8, -3. , -4.4] ])</a:t>
            </a:r>
          </a:p>
        </p:txBody>
      </p:sp>
    </p:spTree>
    <p:extLst>
      <p:ext uri="{BB962C8B-B14F-4D97-AF65-F5344CB8AC3E}">
        <p14:creationId xmlns:p14="http://schemas.microsoft.com/office/powerpoint/2010/main" val="4057658690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A8FE9C-86A4-4146-AAD4-8FF1B08C78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69851" y="1095154"/>
            <a:ext cx="10653823" cy="5472936"/>
          </a:xfrm>
        </p:spPr>
        <p:txBody>
          <a:bodyPr>
            <a:noAutofit/>
          </a:bodyPr>
          <a:lstStyle/>
          <a:p>
            <a:pPr algn="l"/>
            <a:r>
              <a:rPr lang="en-US" sz="2800" dirty="0"/>
              <a:t>A comprehension library for creating static, animated and interactive visualizations in Python.</a:t>
            </a:r>
          </a:p>
          <a:p>
            <a:pPr algn="l"/>
            <a:r>
              <a:rPr lang="en-US" sz="2800" b="1" dirty="0">
                <a:solidFill>
                  <a:srgbClr val="FFFF00"/>
                </a:solidFill>
              </a:rPr>
              <a:t>Makes easy things easy and hard things possible.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800" dirty="0"/>
              <a:t>Create publication quality plots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800" dirty="0"/>
              <a:t>Make interactive figures that can zoom, pan and update.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800" dirty="0"/>
              <a:t>Customize visual style and layout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800" dirty="0"/>
              <a:t>Export to many file formats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800" dirty="0"/>
              <a:t>Embed in </a:t>
            </a:r>
            <a:r>
              <a:rPr lang="en-US" sz="2800" dirty="0" err="1"/>
              <a:t>JupyterLab</a:t>
            </a:r>
            <a:r>
              <a:rPr lang="en-US" sz="2800" dirty="0"/>
              <a:t> and Graphical User Interfaces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800" dirty="0"/>
              <a:t>Use a rich array of third-party packages built on it.</a:t>
            </a:r>
          </a:p>
          <a:p>
            <a:pPr algn="l"/>
            <a:endParaRPr lang="en-US" sz="2800" dirty="0"/>
          </a:p>
          <a:p>
            <a:pPr algn="l"/>
            <a:endParaRPr lang="en-US" sz="28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13ADBD-F826-43B7-80B1-7CEA3C2B7C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2049" y="159488"/>
            <a:ext cx="5707899" cy="935665"/>
          </a:xfrm>
        </p:spPr>
        <p:txBody>
          <a:bodyPr anchor="ctr"/>
          <a:lstStyle/>
          <a:p>
            <a:r>
              <a:rPr lang="en-US" sz="5400" b="1" dirty="0"/>
              <a:t>Matplotlib</a:t>
            </a:r>
          </a:p>
        </p:txBody>
      </p:sp>
    </p:spTree>
    <p:extLst>
      <p:ext uri="{BB962C8B-B14F-4D97-AF65-F5344CB8AC3E}">
        <p14:creationId xmlns:p14="http://schemas.microsoft.com/office/powerpoint/2010/main" val="2425139197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7E3BC8D-C5CC-498B-9476-AA87764983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6939" y="9939"/>
            <a:ext cx="6848061" cy="6848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339796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7305DA-3284-43F4-B91F-452983B8F3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-118188"/>
            <a:ext cx="10353762" cy="1261872"/>
          </a:xfrm>
        </p:spPr>
        <p:txBody>
          <a:bodyPr/>
          <a:lstStyle/>
          <a:p>
            <a:r>
              <a:rPr lang="en-US" b="1" dirty="0"/>
              <a:t>Types of Visuals</a:t>
            </a:r>
          </a:p>
        </p:txBody>
      </p:sp>
      <p:pic>
        <p:nvPicPr>
          <p:cNvPr id="6" name="Content Placeholder 5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46DCC5EA-68E1-461F-8A8C-BF2E360EC31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75271" y="1250010"/>
            <a:ext cx="5677408" cy="4045004"/>
          </a:xfrm>
        </p:spPr>
      </p:pic>
      <p:pic>
        <p:nvPicPr>
          <p:cNvPr id="8" name="Content Placeholder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93166E7-A751-4534-8F9D-85D605FE706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411722" y="2058957"/>
            <a:ext cx="6328689" cy="4453180"/>
          </a:xfrm>
        </p:spPr>
      </p:pic>
    </p:spTree>
    <p:extLst>
      <p:ext uri="{BB962C8B-B14F-4D97-AF65-F5344CB8AC3E}">
        <p14:creationId xmlns:p14="http://schemas.microsoft.com/office/powerpoint/2010/main" val="2448478423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Graphical user interface, diagram&#10;&#10;Description automatically generated with medium confidence">
            <a:extLst>
              <a:ext uri="{FF2B5EF4-FFF2-40B4-BE49-F238E27FC236}">
                <a16:creationId xmlns:a16="http://schemas.microsoft.com/office/drawing/2014/main" id="{B97927AF-A206-40EB-B78E-571AC03457D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0" y="2421404"/>
            <a:ext cx="6184073" cy="4436596"/>
          </a:xfrm>
        </p:spPr>
      </p:pic>
      <p:pic>
        <p:nvPicPr>
          <p:cNvPr id="8" name="Content Placeholder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26CA0EF-26AB-4B4F-9605-01EDDE619FD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528930" y="0"/>
            <a:ext cx="6663070" cy="3093095"/>
          </a:xfrm>
        </p:spPr>
      </p:pic>
    </p:spTree>
    <p:extLst>
      <p:ext uri="{BB962C8B-B14F-4D97-AF65-F5344CB8AC3E}">
        <p14:creationId xmlns:p14="http://schemas.microsoft.com/office/powerpoint/2010/main" val="1503168913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428EFC-AFC5-4C4F-8042-4361958154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47113" y="1718878"/>
            <a:ext cx="4764764" cy="692494"/>
          </a:xfrm>
        </p:spPr>
        <p:txBody>
          <a:bodyPr/>
          <a:lstStyle/>
          <a:p>
            <a:r>
              <a:rPr lang="en-US" sz="3600" b="1" u="sng" dirty="0"/>
              <a:t>You need to install it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674DD6-980D-47EC-A81F-46F36AC240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8818" y="2702103"/>
            <a:ext cx="4764764" cy="3043533"/>
          </a:xfrm>
        </p:spPr>
        <p:txBody>
          <a:bodyPr/>
          <a:lstStyle/>
          <a:p>
            <a:pPr marL="36900" indent="0" algn="ctr">
              <a:buNone/>
            </a:pPr>
            <a:r>
              <a:rPr lang="en-US" sz="2800" dirty="0"/>
              <a:t>In your terminal, type</a:t>
            </a:r>
          </a:p>
          <a:p>
            <a:pPr marL="36900" indent="0" algn="ctr">
              <a:buNone/>
            </a:pPr>
            <a:endParaRPr lang="en-US" sz="2800" dirty="0"/>
          </a:p>
          <a:p>
            <a:pPr marL="36900" indent="0" algn="ctr">
              <a:buNone/>
            </a:pPr>
            <a:r>
              <a:rPr lang="en-US" sz="2800" dirty="0"/>
              <a:t>pip install matplotlib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D4DEF14-3832-4B90-B589-4603AD0A845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63166" y="1779651"/>
            <a:ext cx="4779582" cy="692495"/>
          </a:xfrm>
        </p:spPr>
        <p:txBody>
          <a:bodyPr/>
          <a:lstStyle/>
          <a:p>
            <a:r>
              <a:rPr lang="en-US" sz="3600" b="1" u="sng" dirty="0"/>
              <a:t>You need to import it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0203F53-92CC-41C3-90E4-F4BBD11E0B1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42732" y="2702103"/>
            <a:ext cx="5020450" cy="3043533"/>
          </a:xfrm>
        </p:spPr>
        <p:txBody>
          <a:bodyPr>
            <a:normAutofit/>
          </a:bodyPr>
          <a:lstStyle/>
          <a:p>
            <a:pPr marL="36900" indent="0" algn="ctr">
              <a:buNone/>
            </a:pPr>
            <a:r>
              <a:rPr lang="en-US" sz="2800" dirty="0"/>
              <a:t>import </a:t>
            </a:r>
            <a:r>
              <a:rPr lang="en-US" sz="2800" dirty="0" err="1"/>
              <a:t>matplotlib.pyplot</a:t>
            </a:r>
            <a:r>
              <a:rPr lang="en-US" sz="2800" dirty="0"/>
              <a:t> as </a:t>
            </a:r>
            <a:r>
              <a:rPr lang="en-US" sz="2800" dirty="0" err="1"/>
              <a:t>plt</a:t>
            </a:r>
            <a:endParaRPr lang="en-US" sz="2800" dirty="0"/>
          </a:p>
          <a:p>
            <a:pPr marL="36900" indent="0" algn="ctr">
              <a:buNone/>
            </a:pPr>
            <a:r>
              <a:rPr lang="en-US" sz="2800" dirty="0"/>
              <a:t>import </a:t>
            </a:r>
            <a:r>
              <a:rPr lang="en-US" sz="2800" dirty="0" err="1"/>
              <a:t>numpy</a:t>
            </a:r>
            <a:r>
              <a:rPr lang="en-US" sz="2800" dirty="0"/>
              <a:t> as np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EB8ABF0-5216-4684-8700-94552ED23A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026" y="5539563"/>
            <a:ext cx="11887200" cy="1189298"/>
          </a:xfrm>
        </p:spPr>
        <p:txBody>
          <a:bodyPr>
            <a:normAutofit/>
          </a:bodyPr>
          <a:lstStyle/>
          <a:p>
            <a:r>
              <a:rPr lang="en-US" sz="4000" b="1" dirty="0"/>
              <a:t>ALSO – pip install </a:t>
            </a:r>
            <a:r>
              <a:rPr lang="en-US" sz="4000" b="1" dirty="0" err="1"/>
              <a:t>jupyter</a:t>
            </a:r>
            <a:r>
              <a:rPr lang="en-US" sz="4000" b="1" dirty="0"/>
              <a:t> notebook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FA20D31A-9415-4E0E-8727-125C81EBDBEF}"/>
                  </a:ext>
                </a:extLst>
              </p14:cNvPr>
              <p14:cNvContentPartPr/>
              <p14:nvPr/>
            </p14:nvContentPartPr>
            <p14:xfrm>
              <a:off x="857160" y="5982840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FA20D31A-9415-4E0E-8727-125C81EBDBE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47800" y="5973480"/>
                <a:ext cx="19080" cy="1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79020491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  <p:bldP spid="5" grpId="0" build="p"/>
      <p:bldP spid="6" grpId="0" build="p"/>
      <p:bldP spid="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89F2BA-5041-4D44-B9A4-D82ACA615A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85831"/>
            <a:ext cx="10353762" cy="1062485"/>
          </a:xfrm>
        </p:spPr>
        <p:txBody>
          <a:bodyPr/>
          <a:lstStyle/>
          <a:p>
            <a:r>
              <a:rPr lang="en-US" b="1" dirty="0"/>
              <a:t>What is </a:t>
            </a:r>
            <a:r>
              <a:rPr lang="en-US" b="1" dirty="0" err="1"/>
              <a:t>Jupyter</a:t>
            </a:r>
            <a:r>
              <a:rPr lang="en-US" b="1" dirty="0"/>
              <a:t> Notebook?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CB8577-8613-415A-811B-C8A57DFBAF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0120" y="1318437"/>
            <a:ext cx="11770243" cy="5231219"/>
          </a:xfrm>
        </p:spPr>
        <p:txBody>
          <a:bodyPr>
            <a:normAutofit/>
          </a:bodyPr>
          <a:lstStyle/>
          <a:p>
            <a:pPr marL="36900" indent="0">
              <a:buNone/>
            </a:pPr>
            <a:r>
              <a:rPr lang="en-US" dirty="0"/>
              <a:t>The notebook extends the console-based approach to interactive computing in a qualitatively new direction, providing a web-based application suitable for capturing the whole computation process: developing, documenting, and executing code, as well as communicating the results. The </a:t>
            </a:r>
            <a:r>
              <a:rPr lang="en-US" dirty="0" err="1"/>
              <a:t>Jupyter</a:t>
            </a:r>
            <a:r>
              <a:rPr lang="en-US" dirty="0"/>
              <a:t> notebook combines two components:</a:t>
            </a:r>
          </a:p>
          <a:p>
            <a:endParaRPr lang="en-US" dirty="0"/>
          </a:p>
          <a:p>
            <a:r>
              <a:rPr lang="en-US" dirty="0"/>
              <a:t>A web application: a browser-based tool for interactive authoring of documents which combine explanatory text, mathematics, computations and their rich media output.</a:t>
            </a:r>
          </a:p>
          <a:p>
            <a:endParaRPr lang="en-US" dirty="0"/>
          </a:p>
          <a:p>
            <a:r>
              <a:rPr lang="en-US" dirty="0"/>
              <a:t>Notebook documents: a representation of all content visible in the web application, including inputs and outputs of the computations, explanatory text, mathematics, images, and rich media representations of objects.</a:t>
            </a:r>
          </a:p>
        </p:txBody>
      </p:sp>
    </p:spTree>
    <p:extLst>
      <p:ext uri="{BB962C8B-B14F-4D97-AF65-F5344CB8AC3E}">
        <p14:creationId xmlns:p14="http://schemas.microsoft.com/office/powerpoint/2010/main" val="2545336808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25D459-B05B-479C-A49B-8B53D04B13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4" y="-477080"/>
            <a:ext cx="10364411" cy="1821918"/>
          </a:xfrm>
        </p:spPr>
        <p:txBody>
          <a:bodyPr anchor="ctr">
            <a:normAutofit/>
          </a:bodyPr>
          <a:lstStyle/>
          <a:p>
            <a:r>
              <a:rPr lang="en-US" sz="4400" b="1" dirty="0"/>
              <a:t>How to start the </a:t>
            </a:r>
            <a:r>
              <a:rPr lang="en-US" sz="4400" b="1" dirty="0" err="1"/>
              <a:t>Jupyter</a:t>
            </a:r>
            <a:r>
              <a:rPr lang="en-US" sz="4400" b="1" dirty="0"/>
              <a:t> Notebook Server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3C5749-DA80-46B4-8D01-EFC1FF7AD1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64974" y="433879"/>
            <a:ext cx="9819861" cy="2302290"/>
          </a:xfrm>
        </p:spPr>
        <p:txBody>
          <a:bodyPr>
            <a:normAutofit/>
          </a:bodyPr>
          <a:lstStyle/>
          <a:p>
            <a:endParaRPr lang="en-US" sz="2800" dirty="0">
              <a:solidFill>
                <a:schemeClr val="tx1"/>
              </a:solidFill>
            </a:endParaRPr>
          </a:p>
          <a:p>
            <a:endParaRPr lang="en-US" sz="2800" dirty="0">
              <a:solidFill>
                <a:schemeClr val="tx1"/>
              </a:solidFill>
            </a:endParaRPr>
          </a:p>
          <a:p>
            <a:r>
              <a:rPr lang="en-US" sz="2800" dirty="0">
                <a:solidFill>
                  <a:schemeClr val="tx1"/>
                </a:solidFill>
              </a:rPr>
              <a:t>Type in </a:t>
            </a:r>
            <a:r>
              <a:rPr lang="en-US" sz="2800" dirty="0" err="1">
                <a:solidFill>
                  <a:schemeClr val="tx1"/>
                </a:solidFill>
              </a:rPr>
              <a:t>jupyter</a:t>
            </a:r>
            <a:r>
              <a:rPr lang="en-US" sz="2800" dirty="0">
                <a:solidFill>
                  <a:schemeClr val="tx1"/>
                </a:solidFill>
              </a:rPr>
              <a:t> notebook in your terminal and press enter</a:t>
            </a:r>
          </a:p>
        </p:txBody>
      </p:sp>
      <p:pic>
        <p:nvPicPr>
          <p:cNvPr id="9" name="Content Placeholder 8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C80AE2FF-0679-489C-AD8E-000F26E703B1}"/>
              </a:ext>
            </a:extLst>
          </p:cNvPr>
          <p:cNvPicPr>
            <a:picLocks noGrp="1" noChangeAspect="1"/>
          </p:cNvPicPr>
          <p:nvPr>
            <p:ph sz="quarter" idx="4294967295"/>
          </p:nvPr>
        </p:nvPicPr>
        <p:blipFill>
          <a:blip r:embed="rId2"/>
          <a:stretch>
            <a:fillRect/>
          </a:stretch>
        </p:blipFill>
        <p:spPr>
          <a:xfrm>
            <a:off x="1364974" y="2398376"/>
            <a:ext cx="9224010" cy="4365399"/>
          </a:xfrm>
        </p:spPr>
      </p:pic>
      <p:sp>
        <p:nvSpPr>
          <p:cNvPr id="12" name="Arrow: Down 11">
            <a:extLst>
              <a:ext uri="{FF2B5EF4-FFF2-40B4-BE49-F238E27FC236}">
                <a16:creationId xmlns:a16="http://schemas.microsoft.com/office/drawing/2014/main" id="{215E93D5-A89B-49D0-8BAB-ADD05710C30A}"/>
              </a:ext>
            </a:extLst>
          </p:cNvPr>
          <p:cNvSpPr/>
          <p:nvPr/>
        </p:nvSpPr>
        <p:spPr>
          <a:xfrm>
            <a:off x="5830957" y="728870"/>
            <a:ext cx="609600" cy="901147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017914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961EAFE-9F5C-4981-9C6C-5AB54FFBD6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225" y="1852612"/>
            <a:ext cx="11639550" cy="315277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0631744-13AA-3736-0862-45664DFD61A6}"/>
              </a:ext>
            </a:extLst>
          </p:cNvPr>
          <p:cNvSpPr/>
          <p:nvPr/>
        </p:nvSpPr>
        <p:spPr>
          <a:xfrm>
            <a:off x="2668772" y="2541181"/>
            <a:ext cx="935665" cy="393405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6672842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1F205-E8A9-4237-8AD2-ABD9BF694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>
            <a:normAutofit/>
          </a:bodyPr>
          <a:lstStyle/>
          <a:p>
            <a:r>
              <a:rPr lang="en-US" sz="6000" b="1" dirty="0"/>
              <a:t>What is NumPy?</a:t>
            </a:r>
          </a:p>
        </p:txBody>
      </p:sp>
      <p:graphicFrame>
        <p:nvGraphicFramePr>
          <p:cNvPr id="12" name="Content Placeholder 2" descr="SmartArt graphic">
            <a:extLst>
              <a:ext uri="{FF2B5EF4-FFF2-40B4-BE49-F238E27FC236}">
                <a16:creationId xmlns:a16="http://schemas.microsoft.com/office/drawing/2014/main" id="{1E5659A2-FA7D-4C38-864B-37B42C27540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59653387"/>
              </p:ext>
            </p:extLst>
          </p:nvPr>
        </p:nvGraphicFramePr>
        <p:xfrm>
          <a:off x="914400" y="2076450"/>
          <a:ext cx="10353675" cy="37147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itle 1">
            <a:extLst>
              <a:ext uri="{FF2B5EF4-FFF2-40B4-BE49-F238E27FC236}">
                <a16:creationId xmlns:a16="http://schemas.microsoft.com/office/drawing/2014/main" id="{2917C68B-CAFB-4212-8E8E-B5F39E7A409D}"/>
              </a:ext>
            </a:extLst>
          </p:cNvPr>
          <p:cNvSpPr txBox="1">
            <a:spLocks/>
          </p:cNvSpPr>
          <p:nvPr/>
        </p:nvSpPr>
        <p:spPr>
          <a:xfrm>
            <a:off x="913795" y="5675735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A universal standard</a:t>
            </a:r>
          </a:p>
        </p:txBody>
      </p:sp>
    </p:spTree>
    <p:extLst>
      <p:ext uri="{BB962C8B-B14F-4D97-AF65-F5344CB8AC3E}">
        <p14:creationId xmlns:p14="http://schemas.microsoft.com/office/powerpoint/2010/main" val="3265077456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2" grpId="0">
        <p:bldAsOne/>
      </p:bldGraphic>
      <p:bldP spid="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5433A-DFE6-4946-B0DB-3452C25206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341211"/>
            <a:ext cx="2349794" cy="6325403"/>
          </a:xfrm>
        </p:spPr>
        <p:txBody>
          <a:bodyPr>
            <a:normAutofit/>
          </a:bodyPr>
          <a:lstStyle/>
          <a:p>
            <a:r>
              <a:rPr lang="en-US" b="1" dirty="0"/>
              <a:t>Example One </a:t>
            </a:r>
            <a:br>
              <a:rPr lang="en-US" b="1" dirty="0"/>
            </a:br>
            <a:r>
              <a:rPr lang="en-US" b="1" dirty="0"/>
              <a:t>your first graph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A4A401-B77C-4D18-B067-E314BAFE386E}"/>
              </a:ext>
            </a:extLst>
          </p:cNvPr>
          <p:cNvSpPr txBox="1"/>
          <p:nvPr/>
        </p:nvSpPr>
        <p:spPr>
          <a:xfrm>
            <a:off x="2881424" y="341211"/>
            <a:ext cx="9178056" cy="65556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import </a:t>
            </a:r>
            <a:r>
              <a:rPr lang="en-US" sz="2800" dirty="0" err="1"/>
              <a:t>matplotlib.pyplot</a:t>
            </a:r>
            <a:r>
              <a:rPr lang="en-US" sz="2800" dirty="0"/>
              <a:t> as </a:t>
            </a:r>
            <a:r>
              <a:rPr lang="en-US" sz="2800" dirty="0" err="1"/>
              <a:t>plt</a:t>
            </a:r>
            <a:r>
              <a:rPr lang="en-US" sz="2800" dirty="0"/>
              <a:t> </a:t>
            </a:r>
          </a:p>
          <a:p>
            <a:r>
              <a:rPr lang="en-US" sz="2800" dirty="0"/>
              <a:t>    </a:t>
            </a:r>
          </a:p>
          <a:p>
            <a:r>
              <a:rPr lang="en-US" sz="2800" dirty="0"/>
              <a:t>x = [1,2,3]	</a:t>
            </a:r>
            <a:r>
              <a:rPr lang="en-US" sz="2800" dirty="0">
                <a:solidFill>
                  <a:srgbClr val="92D050"/>
                </a:solidFill>
              </a:rPr>
              <a:t># x axis values </a:t>
            </a:r>
          </a:p>
          <a:p>
            <a:r>
              <a:rPr lang="en-US" sz="2800" dirty="0"/>
              <a:t>y = [2,4,1]	</a:t>
            </a:r>
            <a:r>
              <a:rPr lang="en-US" sz="2800" dirty="0">
                <a:solidFill>
                  <a:srgbClr val="92D050"/>
                </a:solidFill>
              </a:rPr>
              <a:t># corresponding y axis values </a:t>
            </a:r>
          </a:p>
          <a:p>
            <a:endParaRPr lang="en-US" sz="2800" dirty="0"/>
          </a:p>
          <a:p>
            <a:r>
              <a:rPr lang="en-US" sz="2800" dirty="0" err="1"/>
              <a:t>plt.plot</a:t>
            </a:r>
            <a:r>
              <a:rPr lang="en-US" sz="2800" dirty="0"/>
              <a:t>(x, y)		</a:t>
            </a:r>
            <a:r>
              <a:rPr lang="en-US" sz="2800" dirty="0">
                <a:solidFill>
                  <a:srgbClr val="92D050"/>
                </a:solidFill>
              </a:rPr>
              <a:t># plotting the points  </a:t>
            </a:r>
          </a:p>
          <a:p>
            <a:r>
              <a:rPr lang="en-US" sz="2800" dirty="0"/>
              <a:t>    </a:t>
            </a:r>
          </a:p>
          <a:p>
            <a:r>
              <a:rPr lang="en-US" sz="2800" dirty="0" err="1"/>
              <a:t>plt.xlabel</a:t>
            </a:r>
            <a:r>
              <a:rPr lang="en-US" sz="2800" dirty="0"/>
              <a:t>('x - axis’)	</a:t>
            </a:r>
            <a:r>
              <a:rPr lang="en-US" sz="2800" dirty="0">
                <a:solidFill>
                  <a:srgbClr val="92D050"/>
                </a:solidFill>
              </a:rPr>
              <a:t># naming the x axis </a:t>
            </a:r>
          </a:p>
          <a:p>
            <a:endParaRPr lang="en-US" sz="2800" dirty="0"/>
          </a:p>
          <a:p>
            <a:r>
              <a:rPr lang="en-US" sz="2800" dirty="0" err="1"/>
              <a:t>plt.ylabel</a:t>
            </a:r>
            <a:r>
              <a:rPr lang="en-US" sz="2800" dirty="0"/>
              <a:t>('y - axis’)	</a:t>
            </a:r>
            <a:r>
              <a:rPr lang="en-US" sz="2800" dirty="0">
                <a:solidFill>
                  <a:srgbClr val="92D050"/>
                </a:solidFill>
              </a:rPr>
              <a:t># naming the y axis </a:t>
            </a:r>
          </a:p>
          <a:p>
            <a:r>
              <a:rPr lang="en-US" sz="2800" dirty="0"/>
              <a:t>    </a:t>
            </a:r>
          </a:p>
          <a:p>
            <a:r>
              <a:rPr lang="en-US" sz="2800" dirty="0" err="1"/>
              <a:t>plt.title</a:t>
            </a:r>
            <a:r>
              <a:rPr lang="en-US" sz="2800" dirty="0"/>
              <a:t>('My first graph!’)	</a:t>
            </a:r>
            <a:r>
              <a:rPr lang="en-US" sz="2800" dirty="0">
                <a:solidFill>
                  <a:srgbClr val="92D050"/>
                </a:solidFill>
              </a:rPr>
              <a:t># giving a title to my graph </a:t>
            </a:r>
          </a:p>
          <a:p>
            <a:r>
              <a:rPr lang="en-US" sz="2800" dirty="0"/>
              <a:t>    </a:t>
            </a:r>
          </a:p>
          <a:p>
            <a:r>
              <a:rPr lang="en-US" sz="2800" dirty="0" err="1"/>
              <a:t>plt.show</a:t>
            </a:r>
            <a:r>
              <a:rPr lang="en-US" sz="2800" dirty="0"/>
              <a:t>()	</a:t>
            </a:r>
            <a:r>
              <a:rPr lang="en-US" sz="2800" dirty="0">
                <a:solidFill>
                  <a:srgbClr val="92D050"/>
                </a:solidFill>
              </a:rPr>
              <a:t># function to show the plot 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509248756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5433A-DFE6-4946-B0DB-3452C25206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95242"/>
            <a:ext cx="10353762" cy="1257300"/>
          </a:xfrm>
        </p:spPr>
        <p:txBody>
          <a:bodyPr/>
          <a:lstStyle/>
          <a:p>
            <a:r>
              <a:rPr lang="en-US" b="1" dirty="0"/>
              <a:t>Example Two</a:t>
            </a:r>
          </a:p>
        </p:txBody>
      </p:sp>
      <p:pic>
        <p:nvPicPr>
          <p:cNvPr id="7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4DC78E1C-4438-48F9-9660-9D0604944F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4825" y="1903343"/>
            <a:ext cx="9609839" cy="1925707"/>
          </a:xfrm>
          <a:prstGeom prst="rect">
            <a:avLst/>
          </a:prstGeom>
        </p:spPr>
      </p:pic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B5D06BBC-371B-4A87-ADCE-A887D32FAD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4824" y="4029074"/>
            <a:ext cx="9616971" cy="1743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54112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5F5F7-1B3D-4925-B1BA-3326A0FA1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3490441"/>
          </a:xfrm>
        </p:spPr>
        <p:txBody>
          <a:bodyPr anchor="ctr"/>
          <a:lstStyle/>
          <a:p>
            <a:r>
              <a:rPr lang="en-US" dirty="0"/>
              <a:t>Open </a:t>
            </a:r>
            <a:r>
              <a:rPr lang="en-US" dirty="0" err="1"/>
              <a:t>VSCode</a:t>
            </a:r>
            <a:br>
              <a:rPr lang="en-US" dirty="0"/>
            </a:br>
            <a:r>
              <a:rPr lang="en-US" dirty="0"/>
              <a:t>make sure you are in the right directory</a:t>
            </a:r>
            <a:br>
              <a:rPr lang="en-US" dirty="0"/>
            </a:br>
            <a:r>
              <a:rPr lang="en-US" dirty="0"/>
              <a:t>initialize </a:t>
            </a:r>
            <a:r>
              <a:rPr lang="en-US" dirty="0" err="1"/>
              <a:t>jupyter</a:t>
            </a:r>
            <a:r>
              <a:rPr lang="en-US" dirty="0"/>
              <a:t> notebook</a:t>
            </a:r>
          </a:p>
        </p:txBody>
      </p:sp>
    </p:spTree>
    <p:extLst>
      <p:ext uri="{BB962C8B-B14F-4D97-AF65-F5344CB8AC3E}">
        <p14:creationId xmlns:p14="http://schemas.microsoft.com/office/powerpoint/2010/main" val="3583992953"/>
      </p:ext>
    </p:extLst>
  </p:cSld>
  <p:clrMapOvr>
    <a:masterClrMapping/>
  </p:clrMapOvr>
  <p:transition spd="slow">
    <p:randomBar dir="vert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5433A-DFE6-4946-B0DB-3452C25206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1640843"/>
            <a:ext cx="2477386" cy="3162308"/>
          </a:xfrm>
        </p:spPr>
        <p:txBody>
          <a:bodyPr>
            <a:normAutofit/>
          </a:bodyPr>
          <a:lstStyle/>
          <a:p>
            <a:r>
              <a:rPr lang="en-US" b="1" dirty="0"/>
              <a:t>Example </a:t>
            </a:r>
            <a:br>
              <a:rPr lang="en-US" b="1" dirty="0"/>
            </a:br>
            <a:r>
              <a:rPr lang="en-US" b="1" dirty="0"/>
              <a:t>Three</a:t>
            </a:r>
          </a:p>
        </p:txBody>
      </p:sp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605FA51C-FDFD-44F9-B002-A64F4BE9C0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1657"/>
          <a:stretch/>
        </p:blipFill>
        <p:spPr>
          <a:xfrm>
            <a:off x="3075537" y="163599"/>
            <a:ext cx="8692393" cy="6577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920790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5433A-DFE6-4946-B0DB-3452C25206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26439"/>
            <a:ext cx="2573079" cy="2805121"/>
          </a:xfrm>
        </p:spPr>
        <p:txBody>
          <a:bodyPr>
            <a:normAutofit/>
          </a:bodyPr>
          <a:lstStyle/>
          <a:p>
            <a:r>
              <a:rPr lang="en-US" b="1" dirty="0"/>
              <a:t>Example </a:t>
            </a:r>
            <a:br>
              <a:rPr lang="en-US" b="1" dirty="0"/>
            </a:br>
            <a:r>
              <a:rPr lang="en-US" b="1" dirty="0"/>
              <a:t>Four</a:t>
            </a:r>
          </a:p>
        </p:txBody>
      </p:sp>
      <p:pic>
        <p:nvPicPr>
          <p:cNvPr id="5" name="Picture 4" descr="Graphical user interface, chart, histogram&#10;&#10;Description automatically generated with medium confidence">
            <a:extLst>
              <a:ext uri="{FF2B5EF4-FFF2-40B4-BE49-F238E27FC236}">
                <a16:creationId xmlns:a16="http://schemas.microsoft.com/office/drawing/2014/main" id="{7F7671FE-7A5E-4884-B059-A9C0A7F1E4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2690"/>
          <a:stretch/>
        </p:blipFill>
        <p:spPr>
          <a:xfrm>
            <a:off x="3051233" y="0"/>
            <a:ext cx="91407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282561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5433A-DFE6-4946-B0DB-3452C25206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760054"/>
            <a:ext cx="2370341" cy="2805121"/>
          </a:xfrm>
        </p:spPr>
        <p:txBody>
          <a:bodyPr>
            <a:normAutofit/>
          </a:bodyPr>
          <a:lstStyle/>
          <a:p>
            <a:r>
              <a:rPr lang="en-US" b="1" dirty="0"/>
              <a:t>Example </a:t>
            </a:r>
            <a:br>
              <a:rPr lang="en-US" b="1" dirty="0"/>
            </a:br>
            <a:r>
              <a:rPr lang="en-US" b="1" dirty="0"/>
              <a:t>Five</a:t>
            </a:r>
          </a:p>
        </p:txBody>
      </p:sp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84DCCD65-4AC3-49C2-B7D3-F782C8ED15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3953" y="-31615"/>
            <a:ext cx="9268047" cy="688961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61EDCEC9-151F-F7F5-77A6-E833ABC03ABA}"/>
                  </a:ext>
                </a:extLst>
              </p14:cNvPr>
              <p14:cNvContentPartPr/>
              <p14:nvPr/>
            </p14:nvContentPartPr>
            <p14:xfrm>
              <a:off x="1928880" y="6009840"/>
              <a:ext cx="360" cy="36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61EDCEC9-151F-F7F5-77A6-E833ABC03AB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19520" y="6000480"/>
                <a:ext cx="19080" cy="1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7569553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5433A-DFE6-4946-B0DB-3452C25206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0722" y="42530"/>
            <a:ext cx="5505613" cy="1137684"/>
          </a:xfrm>
        </p:spPr>
        <p:txBody>
          <a:bodyPr>
            <a:normAutofit/>
          </a:bodyPr>
          <a:lstStyle/>
          <a:p>
            <a:r>
              <a:rPr lang="en-US" b="1" dirty="0"/>
              <a:t>Example Six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6E911D-3755-44E6-80B5-9A550DB26B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6958" y="1307805"/>
            <a:ext cx="12180974" cy="5582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394936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82D727-C3F3-40F6-A00C-A956EE90DF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56626"/>
            <a:ext cx="2509284" cy="2694918"/>
          </a:xfrm>
        </p:spPr>
        <p:txBody>
          <a:bodyPr>
            <a:normAutofit/>
          </a:bodyPr>
          <a:lstStyle/>
          <a:p>
            <a:r>
              <a:rPr lang="en-US" dirty="0"/>
              <a:t>Example Seven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B92EE2A-645C-4567-9E17-039A78590B91}"/>
              </a:ext>
            </a:extLst>
          </p:cNvPr>
          <p:cNvSpPr txBox="1"/>
          <p:nvPr/>
        </p:nvSpPr>
        <p:spPr>
          <a:xfrm>
            <a:off x="3016775" y="428178"/>
            <a:ext cx="8710937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import </a:t>
            </a:r>
            <a:r>
              <a:rPr lang="en-US" sz="2400" dirty="0" err="1"/>
              <a:t>matplotlib.pyplot</a:t>
            </a:r>
            <a:r>
              <a:rPr lang="en-US" sz="2400" dirty="0"/>
              <a:t> as </a:t>
            </a:r>
            <a:r>
              <a:rPr lang="en-US" sz="2400" dirty="0" err="1"/>
              <a:t>plt</a:t>
            </a:r>
            <a:endParaRPr lang="en-US" sz="2400" dirty="0"/>
          </a:p>
          <a:p>
            <a:r>
              <a:rPr lang="en-US" sz="2400" dirty="0"/>
              <a:t>  </a:t>
            </a:r>
          </a:p>
          <a:p>
            <a:r>
              <a:rPr lang="en-US" sz="2400" dirty="0"/>
              <a:t>a = [1, 2, 3, 4, 5]</a:t>
            </a:r>
          </a:p>
          <a:p>
            <a:r>
              <a:rPr lang="en-US" sz="2400" dirty="0"/>
              <a:t>b = [0, 0.6, 0.2, 15, 10, 8, 16, 21]</a:t>
            </a:r>
          </a:p>
          <a:p>
            <a:endParaRPr lang="en-US" sz="2400" dirty="0"/>
          </a:p>
          <a:p>
            <a:r>
              <a:rPr lang="en-US" sz="2400" dirty="0" err="1"/>
              <a:t>plt.plot</a:t>
            </a:r>
            <a:r>
              <a:rPr lang="en-US" sz="2400" dirty="0"/>
              <a:t>(a)</a:t>
            </a:r>
          </a:p>
          <a:p>
            <a:r>
              <a:rPr lang="en-US" sz="2400" dirty="0"/>
              <a:t>  </a:t>
            </a:r>
          </a:p>
          <a:p>
            <a:r>
              <a:rPr lang="en-US" sz="2400" dirty="0" err="1"/>
              <a:t>plt.plot</a:t>
            </a:r>
            <a:r>
              <a:rPr lang="en-US" sz="2400" dirty="0"/>
              <a:t>(b, "or")	</a:t>
            </a:r>
            <a:r>
              <a:rPr lang="en-US" sz="2400" dirty="0">
                <a:solidFill>
                  <a:srgbClr val="92D050"/>
                </a:solidFill>
              </a:rPr>
              <a:t># o is for circles and r is for red</a:t>
            </a:r>
          </a:p>
          <a:p>
            <a:r>
              <a:rPr lang="en-US" sz="2400" dirty="0"/>
              <a:t>  </a:t>
            </a:r>
          </a:p>
          <a:p>
            <a:r>
              <a:rPr lang="en-US" sz="2400" dirty="0" err="1"/>
              <a:t>plt.plot</a:t>
            </a:r>
            <a:r>
              <a:rPr lang="en-US" sz="2400" dirty="0"/>
              <a:t>(list(range(0, 22, 3)))</a:t>
            </a:r>
          </a:p>
          <a:p>
            <a:r>
              <a:rPr lang="en-US" sz="2400" dirty="0"/>
              <a:t>  </a:t>
            </a:r>
          </a:p>
          <a:p>
            <a:r>
              <a:rPr lang="en-US" sz="2400" dirty="0" err="1"/>
              <a:t>plt.xlabel</a:t>
            </a:r>
            <a:r>
              <a:rPr lang="en-US" sz="2400" dirty="0"/>
              <a:t>('Day -&gt;’)	</a:t>
            </a:r>
            <a:r>
              <a:rPr lang="en-US" sz="2400" dirty="0">
                <a:solidFill>
                  <a:srgbClr val="92D050"/>
                </a:solidFill>
              </a:rPr>
              <a:t># naming the x-axis</a:t>
            </a:r>
            <a:endParaRPr lang="en-US" sz="2400" dirty="0"/>
          </a:p>
          <a:p>
            <a:r>
              <a:rPr lang="en-US" sz="2400" dirty="0"/>
              <a:t>  </a:t>
            </a:r>
          </a:p>
          <a:p>
            <a:r>
              <a:rPr lang="en-US" sz="2400" dirty="0" err="1"/>
              <a:t>plt.ylabel</a:t>
            </a:r>
            <a:r>
              <a:rPr lang="en-US" sz="2400" dirty="0"/>
              <a:t>('Temp -&gt;’)	</a:t>
            </a:r>
            <a:r>
              <a:rPr lang="en-US" sz="2400" dirty="0">
                <a:solidFill>
                  <a:srgbClr val="92D050"/>
                </a:solidFill>
              </a:rPr>
              <a:t># naming the y-axis</a:t>
            </a:r>
          </a:p>
        </p:txBody>
      </p:sp>
    </p:spTree>
    <p:extLst>
      <p:ext uri="{BB962C8B-B14F-4D97-AF65-F5344CB8AC3E}">
        <p14:creationId xmlns:p14="http://schemas.microsoft.com/office/powerpoint/2010/main" val="3037336553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3E0EE69-8FC8-479E-97A4-0345A81E0AAC}"/>
              </a:ext>
            </a:extLst>
          </p:cNvPr>
          <p:cNvSpPr txBox="1"/>
          <p:nvPr/>
        </p:nvSpPr>
        <p:spPr>
          <a:xfrm>
            <a:off x="2817628" y="350874"/>
            <a:ext cx="9005777" cy="63709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c = [4, 2, 6, 8, 3, 20, 13, 15]</a:t>
            </a:r>
          </a:p>
          <a:p>
            <a:r>
              <a:rPr lang="en-US" sz="2400" dirty="0" err="1"/>
              <a:t>plt.plot</a:t>
            </a:r>
            <a:r>
              <a:rPr lang="en-US" sz="2400" dirty="0"/>
              <a:t>(c, label = '4th Rep')</a:t>
            </a:r>
          </a:p>
          <a:p>
            <a:r>
              <a:rPr lang="en-US" sz="2400" dirty="0"/>
              <a:t>  </a:t>
            </a:r>
          </a:p>
          <a:p>
            <a:r>
              <a:rPr lang="en-US" sz="2400" dirty="0"/>
              <a:t>ax = </a:t>
            </a:r>
            <a:r>
              <a:rPr lang="en-US" sz="2400" dirty="0" err="1"/>
              <a:t>plt.gca</a:t>
            </a:r>
            <a:r>
              <a:rPr lang="en-US" sz="2400" dirty="0"/>
              <a:t>() </a:t>
            </a:r>
            <a:r>
              <a:rPr lang="en-US" sz="2400" dirty="0">
                <a:solidFill>
                  <a:srgbClr val="92D050"/>
                </a:solidFill>
              </a:rPr>
              <a:t> # get current axes command</a:t>
            </a:r>
          </a:p>
          <a:p>
            <a:endParaRPr lang="en-US" sz="2400" dirty="0"/>
          </a:p>
          <a:p>
            <a:r>
              <a:rPr lang="en-US" sz="2400" dirty="0">
                <a:solidFill>
                  <a:srgbClr val="92D050"/>
                </a:solidFill>
              </a:rPr>
              <a:t># set command over the individual boundary line of the graph body</a:t>
            </a:r>
          </a:p>
          <a:p>
            <a:r>
              <a:rPr lang="en-US" sz="2400" dirty="0" err="1"/>
              <a:t>ax.spines</a:t>
            </a:r>
            <a:r>
              <a:rPr lang="en-US" sz="2400" dirty="0"/>
              <a:t>['right'].</a:t>
            </a:r>
            <a:r>
              <a:rPr lang="en-US" sz="2400" dirty="0" err="1"/>
              <a:t>set_visible</a:t>
            </a:r>
            <a:r>
              <a:rPr lang="en-US" sz="2400" dirty="0"/>
              <a:t>(False)</a:t>
            </a:r>
          </a:p>
          <a:p>
            <a:r>
              <a:rPr lang="en-US" sz="2400" dirty="0" err="1"/>
              <a:t>ax.spines</a:t>
            </a:r>
            <a:r>
              <a:rPr lang="en-US" sz="2400" dirty="0"/>
              <a:t>['top'].</a:t>
            </a:r>
            <a:r>
              <a:rPr lang="en-US" sz="2400" dirty="0" err="1"/>
              <a:t>set_visible</a:t>
            </a:r>
            <a:r>
              <a:rPr lang="en-US" sz="2400" dirty="0"/>
              <a:t>(False)</a:t>
            </a:r>
          </a:p>
          <a:p>
            <a:r>
              <a:rPr lang="en-US" sz="2400" dirty="0"/>
              <a:t>  </a:t>
            </a:r>
          </a:p>
          <a:p>
            <a:r>
              <a:rPr lang="en-US" sz="2400" dirty="0">
                <a:solidFill>
                  <a:srgbClr val="92D050"/>
                </a:solidFill>
              </a:rPr>
              <a:t># set the range or the bounds of the left boundary line to fixed range</a:t>
            </a:r>
          </a:p>
          <a:p>
            <a:r>
              <a:rPr lang="en-US" sz="2400" dirty="0" err="1"/>
              <a:t>ax.spines</a:t>
            </a:r>
            <a:r>
              <a:rPr lang="en-US" sz="2400" dirty="0"/>
              <a:t>['left'].</a:t>
            </a:r>
            <a:r>
              <a:rPr lang="en-US" sz="2400" dirty="0" err="1"/>
              <a:t>set_bounds</a:t>
            </a:r>
            <a:r>
              <a:rPr lang="en-US" sz="2400" dirty="0"/>
              <a:t>(-3, 40)</a:t>
            </a:r>
          </a:p>
          <a:p>
            <a:r>
              <a:rPr lang="en-US" sz="2400" dirty="0"/>
              <a:t>  </a:t>
            </a:r>
          </a:p>
          <a:p>
            <a:r>
              <a:rPr lang="en-US" sz="2400" dirty="0">
                <a:solidFill>
                  <a:srgbClr val="92D050"/>
                </a:solidFill>
              </a:rPr>
              <a:t># set the interval by  which the x-axis set the marks</a:t>
            </a:r>
          </a:p>
          <a:p>
            <a:r>
              <a:rPr lang="en-US" sz="2400" dirty="0" err="1"/>
              <a:t>plt.xticks</a:t>
            </a:r>
            <a:r>
              <a:rPr lang="en-US" sz="2400" dirty="0"/>
              <a:t>(list(range(-3, 10)))</a:t>
            </a:r>
          </a:p>
          <a:p>
            <a:r>
              <a:rPr lang="en-US" sz="2400" dirty="0"/>
              <a:t> 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3E4B2035-F24E-4B6A-BC0F-778E8752CEB7}"/>
                  </a:ext>
                </a:extLst>
              </p14:cNvPr>
              <p14:cNvContentPartPr/>
              <p14:nvPr/>
            </p14:nvContentPartPr>
            <p14:xfrm>
              <a:off x="4277160" y="5688360"/>
              <a:ext cx="18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3E4B2035-F24E-4B6A-BC0F-778E8752CEB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267800" y="5679000"/>
                <a:ext cx="37080" cy="19080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itle 1">
            <a:extLst>
              <a:ext uri="{FF2B5EF4-FFF2-40B4-BE49-F238E27FC236}">
                <a16:creationId xmlns:a16="http://schemas.microsoft.com/office/drawing/2014/main" id="{55437AF3-1C90-0ADD-26DA-1F81E66CB93C}"/>
              </a:ext>
            </a:extLst>
          </p:cNvPr>
          <p:cNvSpPr txBox="1">
            <a:spLocks/>
          </p:cNvSpPr>
          <p:nvPr/>
        </p:nvSpPr>
        <p:spPr>
          <a:xfrm>
            <a:off x="1" y="1116360"/>
            <a:ext cx="2551813" cy="291338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Example Seven</a:t>
            </a:r>
          </a:p>
          <a:p>
            <a:r>
              <a:rPr lang="en-US" sz="4400" dirty="0"/>
              <a:t>continued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2381998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5AC97C4-1370-4950-99F2-0F1F78A71FCA}"/>
              </a:ext>
            </a:extLst>
          </p:cNvPr>
          <p:cNvSpPr txBox="1"/>
          <p:nvPr/>
        </p:nvSpPr>
        <p:spPr>
          <a:xfrm>
            <a:off x="2806995" y="328573"/>
            <a:ext cx="9122735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92D050"/>
                </a:solidFill>
              </a:rPr>
              <a:t># set the intervals by which y-axis set the marks</a:t>
            </a:r>
          </a:p>
          <a:p>
            <a:r>
              <a:rPr lang="en-US" sz="2400" dirty="0" err="1"/>
              <a:t>plt.yticks</a:t>
            </a:r>
            <a:r>
              <a:rPr lang="en-US" sz="2400" dirty="0"/>
              <a:t>(list(range(-3, 20, 3)))</a:t>
            </a:r>
          </a:p>
          <a:p>
            <a:r>
              <a:rPr lang="en-US" sz="2400" dirty="0"/>
              <a:t>  </a:t>
            </a:r>
          </a:p>
          <a:p>
            <a:r>
              <a:rPr lang="en-US" sz="2400" dirty="0">
                <a:solidFill>
                  <a:srgbClr val="92D050"/>
                </a:solidFill>
              </a:rPr>
              <a:t># legend denotes what color signifies what</a:t>
            </a:r>
          </a:p>
          <a:p>
            <a:r>
              <a:rPr lang="en-US" sz="2400" dirty="0" err="1"/>
              <a:t>ax.legend</a:t>
            </a:r>
            <a:r>
              <a:rPr lang="en-US" sz="2400" dirty="0"/>
              <a:t>(['1st Rep', '2nd Rep', '3rd Rep', '4th Rep'])</a:t>
            </a:r>
          </a:p>
          <a:p>
            <a:r>
              <a:rPr lang="en-US" sz="2400" dirty="0"/>
              <a:t>  </a:t>
            </a:r>
          </a:p>
          <a:p>
            <a:r>
              <a:rPr lang="en-US" sz="2400" dirty="0">
                <a:solidFill>
                  <a:srgbClr val="92D050"/>
                </a:solidFill>
              </a:rPr>
              <a:t># annotate command helps to write ON THE GRAPH any text </a:t>
            </a:r>
          </a:p>
          <a:p>
            <a:r>
              <a:rPr lang="en-US" sz="2400" dirty="0">
                <a:solidFill>
                  <a:srgbClr val="92D050"/>
                </a:solidFill>
              </a:rPr>
              <a:t># </a:t>
            </a:r>
            <a:r>
              <a:rPr lang="en-US" sz="2400" dirty="0" err="1">
                <a:solidFill>
                  <a:srgbClr val="92D050"/>
                </a:solidFill>
              </a:rPr>
              <a:t>xy</a:t>
            </a:r>
            <a:r>
              <a:rPr lang="en-US" sz="2400" dirty="0">
                <a:solidFill>
                  <a:srgbClr val="92D050"/>
                </a:solidFill>
              </a:rPr>
              <a:t> denotes the position on the graph</a:t>
            </a:r>
          </a:p>
          <a:p>
            <a:r>
              <a:rPr lang="en-US" sz="2400" dirty="0" err="1"/>
              <a:t>plt.annotate</a:t>
            </a:r>
            <a:r>
              <a:rPr lang="en-US" sz="2400" dirty="0"/>
              <a:t>('Temperature V / s Days', </a:t>
            </a:r>
            <a:r>
              <a:rPr lang="en-US" sz="2400" dirty="0" err="1"/>
              <a:t>xy</a:t>
            </a:r>
            <a:r>
              <a:rPr lang="en-US" sz="2400" dirty="0"/>
              <a:t> = (1.01, -2.15))</a:t>
            </a:r>
          </a:p>
          <a:p>
            <a:r>
              <a:rPr lang="en-US" sz="2400" dirty="0"/>
              <a:t>  </a:t>
            </a:r>
          </a:p>
          <a:p>
            <a:r>
              <a:rPr lang="en-US" sz="2400" dirty="0">
                <a:solidFill>
                  <a:srgbClr val="92D050"/>
                </a:solidFill>
              </a:rPr>
              <a:t># gives a title to the Graph</a:t>
            </a:r>
          </a:p>
          <a:p>
            <a:r>
              <a:rPr lang="en-US" sz="2400" dirty="0" err="1"/>
              <a:t>plt.title</a:t>
            </a:r>
            <a:r>
              <a:rPr lang="en-US" sz="2400" dirty="0"/>
              <a:t>('All Features Discussed')</a:t>
            </a:r>
          </a:p>
          <a:p>
            <a:r>
              <a:rPr lang="en-US" sz="2400" dirty="0"/>
              <a:t>  </a:t>
            </a:r>
          </a:p>
          <a:p>
            <a:r>
              <a:rPr lang="en-US" sz="2400" dirty="0" err="1"/>
              <a:t>plt.show</a:t>
            </a:r>
            <a:r>
              <a:rPr lang="en-US" sz="2400" dirty="0"/>
              <a:t>()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4BA60E0-EAEC-288D-40BF-D124FA58C706}"/>
              </a:ext>
            </a:extLst>
          </p:cNvPr>
          <p:cNvSpPr txBox="1">
            <a:spLocks/>
          </p:cNvSpPr>
          <p:nvPr/>
        </p:nvSpPr>
        <p:spPr>
          <a:xfrm>
            <a:off x="1" y="1116360"/>
            <a:ext cx="2551813" cy="291338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Example Seven</a:t>
            </a:r>
          </a:p>
          <a:p>
            <a:r>
              <a:rPr lang="en-US" sz="4400" dirty="0"/>
              <a:t>continued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8377918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023FCA-939F-476C-BF81-F2B3A19BA4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dirty="0"/>
              <a:t>What it does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52F8FB-6EF8-4353-B5A9-BC0116FB0C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It contains a multidimensional array and matrix data structures</a:t>
            </a:r>
          </a:p>
          <a:p>
            <a:r>
              <a:rPr lang="en-US" dirty="0"/>
              <a:t>Provides a </a:t>
            </a:r>
            <a:r>
              <a:rPr lang="en-US" dirty="0" err="1"/>
              <a:t>nd</a:t>
            </a:r>
            <a:r>
              <a:rPr lang="en-US" dirty="0"/>
              <a:t>-array (a homogeneous n-dimensional array object) with methods to efficiently operate on it.</a:t>
            </a:r>
          </a:p>
          <a:p>
            <a:r>
              <a:rPr lang="en-US" dirty="0"/>
              <a:t>Performs a wide variety of mathematical operations on arrays.</a:t>
            </a:r>
          </a:p>
          <a:p>
            <a:r>
              <a:rPr lang="en-US" dirty="0"/>
              <a:t>Adds powerful data structures to Python that guarantee efficient calculations with arrays and matrices</a:t>
            </a:r>
          </a:p>
          <a:p>
            <a:r>
              <a:rPr lang="en-US" dirty="0"/>
              <a:t>Supplies an enormous library of high-level mathematical functions that operate on these arrays and matrices.</a:t>
            </a:r>
          </a:p>
        </p:txBody>
      </p:sp>
    </p:spTree>
    <p:extLst>
      <p:ext uri="{BB962C8B-B14F-4D97-AF65-F5344CB8AC3E}">
        <p14:creationId xmlns:p14="http://schemas.microsoft.com/office/powerpoint/2010/main" val="2430240799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832A11-F3CF-4AC8-8E11-EA357977AC0B}"/>
              </a:ext>
            </a:extLst>
          </p:cNvPr>
          <p:cNvSpPr txBox="1">
            <a:spLocks/>
          </p:cNvSpPr>
          <p:nvPr/>
        </p:nvSpPr>
        <p:spPr>
          <a:xfrm>
            <a:off x="0" y="1469951"/>
            <a:ext cx="2626242" cy="1709184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/>
              <a:t>Example </a:t>
            </a:r>
          </a:p>
          <a:p>
            <a:r>
              <a:rPr lang="en-US" b="1" dirty="0"/>
              <a:t>Eight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8880CD-7494-48F8-BAFF-1D1A0A0DD02F}"/>
              </a:ext>
            </a:extLst>
          </p:cNvPr>
          <p:cNvSpPr txBox="1"/>
          <p:nvPr/>
        </p:nvSpPr>
        <p:spPr>
          <a:xfrm>
            <a:off x="3242930" y="547645"/>
            <a:ext cx="8729329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import </a:t>
            </a:r>
            <a:r>
              <a:rPr lang="en-US" sz="2800" dirty="0" err="1"/>
              <a:t>matplotlib.pyplot</a:t>
            </a:r>
            <a:r>
              <a:rPr lang="en-US" sz="2800" dirty="0"/>
              <a:t> as </a:t>
            </a:r>
            <a:r>
              <a:rPr lang="en-US" sz="2800" dirty="0" err="1"/>
              <a:t>plt</a:t>
            </a:r>
            <a:endParaRPr lang="en-US" sz="2800" dirty="0"/>
          </a:p>
          <a:p>
            <a:r>
              <a:rPr lang="en-US" sz="2800" dirty="0"/>
              <a:t>  </a:t>
            </a:r>
          </a:p>
          <a:p>
            <a:r>
              <a:rPr lang="en-US" sz="2800" dirty="0"/>
              <a:t>  </a:t>
            </a:r>
          </a:p>
          <a:p>
            <a:r>
              <a:rPr lang="en-US" sz="2800" dirty="0"/>
              <a:t>a = [1, 2, 3, 4, 5]</a:t>
            </a:r>
          </a:p>
          <a:p>
            <a:r>
              <a:rPr lang="en-US" sz="2800" dirty="0"/>
              <a:t>b = [0, 0.6, 0.2, 15, 10, 8, 16, 21]</a:t>
            </a:r>
          </a:p>
          <a:p>
            <a:r>
              <a:rPr lang="en-US" sz="2800" dirty="0"/>
              <a:t>c = [4, 2, 6, 8, 3, 20, 13, 15]</a:t>
            </a:r>
          </a:p>
          <a:p>
            <a:r>
              <a:rPr lang="en-US" sz="2800" dirty="0"/>
              <a:t>  </a:t>
            </a:r>
          </a:p>
          <a:p>
            <a:r>
              <a:rPr lang="en-US" sz="2800" dirty="0">
                <a:solidFill>
                  <a:srgbClr val="92D050"/>
                </a:solidFill>
              </a:rPr>
              <a:t># use fig whenever u want the </a:t>
            </a:r>
          </a:p>
          <a:p>
            <a:r>
              <a:rPr lang="en-US" sz="2800" dirty="0">
                <a:solidFill>
                  <a:srgbClr val="92D050"/>
                </a:solidFill>
              </a:rPr>
              <a:t># output in a new window also </a:t>
            </a:r>
          </a:p>
          <a:p>
            <a:r>
              <a:rPr lang="en-US" sz="2800" dirty="0">
                <a:solidFill>
                  <a:srgbClr val="92D050"/>
                </a:solidFill>
              </a:rPr>
              <a:t># specify the window size you</a:t>
            </a:r>
          </a:p>
          <a:p>
            <a:r>
              <a:rPr lang="en-US" sz="2800" dirty="0">
                <a:solidFill>
                  <a:srgbClr val="92D050"/>
                </a:solidFill>
              </a:rPr>
              <a:t># want answer to be displayed</a:t>
            </a:r>
          </a:p>
          <a:p>
            <a:r>
              <a:rPr lang="en-US" sz="2800" dirty="0"/>
              <a:t>fig = </a:t>
            </a:r>
            <a:r>
              <a:rPr lang="en-US" sz="2800" dirty="0" err="1"/>
              <a:t>plt.figure</a:t>
            </a:r>
            <a:r>
              <a:rPr lang="en-US" sz="2800" dirty="0"/>
              <a:t>(</a:t>
            </a:r>
            <a:r>
              <a:rPr lang="en-US" sz="2800" dirty="0" err="1"/>
              <a:t>figsize</a:t>
            </a:r>
            <a:r>
              <a:rPr lang="en-US" sz="2800" dirty="0"/>
              <a:t> =(10, 10))</a:t>
            </a:r>
          </a:p>
        </p:txBody>
      </p:sp>
    </p:spTree>
    <p:extLst>
      <p:ext uri="{BB962C8B-B14F-4D97-AF65-F5344CB8AC3E}">
        <p14:creationId xmlns:p14="http://schemas.microsoft.com/office/powerpoint/2010/main" val="3334495880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BC62C9A-355A-4396-928D-722390B6A4AD}"/>
              </a:ext>
            </a:extLst>
          </p:cNvPr>
          <p:cNvSpPr txBox="1"/>
          <p:nvPr/>
        </p:nvSpPr>
        <p:spPr>
          <a:xfrm>
            <a:off x="3246784" y="304801"/>
            <a:ext cx="849156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92D050"/>
                </a:solidFill>
              </a:rPr>
              <a:t># creating multiple plots in a single plot</a:t>
            </a:r>
          </a:p>
          <a:p>
            <a:r>
              <a:rPr lang="en-US" sz="2400" dirty="0"/>
              <a:t>sub1 = </a:t>
            </a:r>
            <a:r>
              <a:rPr lang="en-US" sz="2400" dirty="0" err="1"/>
              <a:t>plt.subplot</a:t>
            </a:r>
            <a:r>
              <a:rPr lang="en-US" sz="2400" dirty="0"/>
              <a:t>(2, 2, 1)</a:t>
            </a:r>
          </a:p>
          <a:p>
            <a:r>
              <a:rPr lang="en-US" sz="2400" dirty="0"/>
              <a:t>sub2 = </a:t>
            </a:r>
            <a:r>
              <a:rPr lang="en-US" sz="2400" dirty="0" err="1"/>
              <a:t>plt.subplot</a:t>
            </a:r>
            <a:r>
              <a:rPr lang="en-US" sz="2400" dirty="0"/>
              <a:t>(2, 2, 2)</a:t>
            </a:r>
          </a:p>
          <a:p>
            <a:r>
              <a:rPr lang="en-US" sz="2400" dirty="0"/>
              <a:t>sub3 = </a:t>
            </a:r>
            <a:r>
              <a:rPr lang="en-US" sz="2400" dirty="0" err="1"/>
              <a:t>plt.subplot</a:t>
            </a:r>
            <a:r>
              <a:rPr lang="en-US" sz="2400" dirty="0"/>
              <a:t>(2, 2, 3)</a:t>
            </a:r>
          </a:p>
          <a:p>
            <a:r>
              <a:rPr lang="en-US" sz="2400" dirty="0"/>
              <a:t>sub4 = </a:t>
            </a:r>
            <a:r>
              <a:rPr lang="en-US" sz="2400" dirty="0" err="1"/>
              <a:t>plt.subplot</a:t>
            </a:r>
            <a:r>
              <a:rPr lang="en-US" sz="2400" dirty="0"/>
              <a:t>(2, 2, 4)</a:t>
            </a:r>
          </a:p>
          <a:p>
            <a:r>
              <a:rPr lang="en-US" sz="2400" dirty="0"/>
              <a:t>  </a:t>
            </a:r>
          </a:p>
          <a:p>
            <a:r>
              <a:rPr lang="en-US" sz="2400" dirty="0"/>
              <a:t>sub1.plot(a, 'sb')</a:t>
            </a:r>
          </a:p>
          <a:p>
            <a:r>
              <a:rPr lang="en-US" sz="2400" dirty="0"/>
              <a:t>  </a:t>
            </a:r>
          </a:p>
          <a:p>
            <a:r>
              <a:rPr lang="en-US" sz="2400" dirty="0">
                <a:solidFill>
                  <a:srgbClr val="92D050"/>
                </a:solidFill>
              </a:rPr>
              <a:t># sets how the display subplot </a:t>
            </a:r>
          </a:p>
          <a:p>
            <a:r>
              <a:rPr lang="en-US" sz="2400" dirty="0">
                <a:solidFill>
                  <a:srgbClr val="92D050"/>
                </a:solidFill>
              </a:rPr>
              <a:t># x axis values advances by 1</a:t>
            </a:r>
          </a:p>
          <a:p>
            <a:r>
              <a:rPr lang="en-US" sz="2400" dirty="0">
                <a:solidFill>
                  <a:srgbClr val="92D050"/>
                </a:solidFill>
              </a:rPr>
              <a:t># within the specified range</a:t>
            </a:r>
          </a:p>
          <a:p>
            <a:r>
              <a:rPr lang="en-US" sz="2400" dirty="0"/>
              <a:t>sub1.set_xticks(list(range(0, 10, 1)))</a:t>
            </a:r>
          </a:p>
          <a:p>
            <a:r>
              <a:rPr lang="en-US" sz="2400" dirty="0"/>
              <a:t>sub1.set_title('1st Rep')</a:t>
            </a:r>
          </a:p>
          <a:p>
            <a:r>
              <a:rPr lang="en-US" sz="2400" dirty="0"/>
              <a:t>  </a:t>
            </a:r>
          </a:p>
          <a:p>
            <a:r>
              <a:rPr lang="en-US" sz="2400" dirty="0"/>
              <a:t>sub2.plot(b, 'or')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803AFB-273A-C688-BDCD-3E34A81F8397}"/>
              </a:ext>
            </a:extLst>
          </p:cNvPr>
          <p:cNvSpPr txBox="1">
            <a:spLocks/>
          </p:cNvSpPr>
          <p:nvPr/>
        </p:nvSpPr>
        <p:spPr>
          <a:xfrm>
            <a:off x="0" y="1469950"/>
            <a:ext cx="2892056" cy="2049427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/>
              <a:t>Example </a:t>
            </a:r>
          </a:p>
          <a:p>
            <a:r>
              <a:rPr lang="en-US" b="1" dirty="0"/>
              <a:t>Eight continued</a:t>
            </a:r>
          </a:p>
        </p:txBody>
      </p:sp>
    </p:spTree>
    <p:extLst>
      <p:ext uri="{BB962C8B-B14F-4D97-AF65-F5344CB8AC3E}">
        <p14:creationId xmlns:p14="http://schemas.microsoft.com/office/powerpoint/2010/main" val="2859236850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C631BF3-AD84-4442-A83A-A080DD2ADA20}"/>
              </a:ext>
            </a:extLst>
          </p:cNvPr>
          <p:cNvSpPr txBox="1"/>
          <p:nvPr/>
        </p:nvSpPr>
        <p:spPr>
          <a:xfrm>
            <a:off x="3274828" y="472945"/>
            <a:ext cx="8527312" cy="56938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92D050"/>
                </a:solidFill>
              </a:rPr>
              <a:t># sets how the display subplot x axis</a:t>
            </a:r>
          </a:p>
          <a:p>
            <a:r>
              <a:rPr lang="en-US" sz="2800" dirty="0">
                <a:solidFill>
                  <a:srgbClr val="92D050"/>
                </a:solidFill>
              </a:rPr>
              <a:t># values advances by 2 within the</a:t>
            </a:r>
          </a:p>
          <a:p>
            <a:r>
              <a:rPr lang="en-US" sz="2800" dirty="0">
                <a:solidFill>
                  <a:srgbClr val="92D050"/>
                </a:solidFill>
              </a:rPr>
              <a:t># specified range</a:t>
            </a:r>
          </a:p>
          <a:p>
            <a:r>
              <a:rPr lang="en-US" sz="2800" dirty="0"/>
              <a:t>sub2.set_xticks(list(range(0, 10, 2)))</a:t>
            </a:r>
          </a:p>
          <a:p>
            <a:r>
              <a:rPr lang="en-US" sz="2800" dirty="0"/>
              <a:t>sub2.set_title('2nd Rep')</a:t>
            </a:r>
          </a:p>
          <a:p>
            <a:r>
              <a:rPr lang="en-US" sz="2800" dirty="0"/>
              <a:t>  </a:t>
            </a:r>
          </a:p>
          <a:p>
            <a:r>
              <a:rPr lang="en-US" sz="2800" dirty="0">
                <a:solidFill>
                  <a:srgbClr val="92D050"/>
                </a:solidFill>
              </a:rPr>
              <a:t># can directly pass a list in the plot</a:t>
            </a:r>
          </a:p>
          <a:p>
            <a:r>
              <a:rPr lang="en-US" sz="2800" dirty="0">
                <a:solidFill>
                  <a:srgbClr val="92D050"/>
                </a:solidFill>
              </a:rPr>
              <a:t># function instead adding the reference</a:t>
            </a:r>
          </a:p>
          <a:p>
            <a:r>
              <a:rPr lang="en-US" sz="2800" dirty="0"/>
              <a:t>sub3.plot(list(range(0, 22, 3)), 'vg')</a:t>
            </a:r>
          </a:p>
          <a:p>
            <a:r>
              <a:rPr lang="en-US" sz="2800" dirty="0"/>
              <a:t>sub3.set_xticks(list(range(0, 10, 1)))</a:t>
            </a:r>
          </a:p>
          <a:p>
            <a:r>
              <a:rPr lang="en-US" sz="2800" dirty="0"/>
              <a:t>sub3.set_title('3rd Rep')</a:t>
            </a:r>
          </a:p>
          <a:p>
            <a:r>
              <a:rPr lang="en-US" sz="2800" dirty="0"/>
              <a:t>  </a:t>
            </a:r>
          </a:p>
          <a:p>
            <a:endParaRPr lang="en-US" sz="28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EE1341-559A-7833-46D1-92E9D90EDB9B}"/>
              </a:ext>
            </a:extLst>
          </p:cNvPr>
          <p:cNvSpPr txBox="1">
            <a:spLocks/>
          </p:cNvSpPr>
          <p:nvPr/>
        </p:nvSpPr>
        <p:spPr>
          <a:xfrm>
            <a:off x="0" y="1469950"/>
            <a:ext cx="2892056" cy="2049427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/>
              <a:t>Example </a:t>
            </a:r>
          </a:p>
          <a:p>
            <a:r>
              <a:rPr lang="en-US" b="1" dirty="0"/>
              <a:t>Eight continued</a:t>
            </a:r>
          </a:p>
        </p:txBody>
      </p:sp>
    </p:spTree>
    <p:extLst>
      <p:ext uri="{BB962C8B-B14F-4D97-AF65-F5344CB8AC3E}">
        <p14:creationId xmlns:p14="http://schemas.microsoft.com/office/powerpoint/2010/main" val="537367580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CEDA911-F7FE-45D2-B8FB-A14D6F68EBF3}"/>
              </a:ext>
            </a:extLst>
          </p:cNvPr>
          <p:cNvSpPr txBox="1"/>
          <p:nvPr/>
        </p:nvSpPr>
        <p:spPr>
          <a:xfrm>
            <a:off x="3200399" y="834888"/>
            <a:ext cx="8718699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sub4.plot(c, 'Dm')</a:t>
            </a:r>
          </a:p>
          <a:p>
            <a:r>
              <a:rPr lang="en-US" sz="2800" dirty="0"/>
              <a:t>  </a:t>
            </a:r>
          </a:p>
          <a:p>
            <a:r>
              <a:rPr lang="en-US" sz="2800" dirty="0">
                <a:solidFill>
                  <a:srgbClr val="92D050"/>
                </a:solidFill>
              </a:rPr>
              <a:t># similarly we can set the ticks for </a:t>
            </a:r>
          </a:p>
          <a:p>
            <a:r>
              <a:rPr lang="en-US" sz="2800" dirty="0">
                <a:solidFill>
                  <a:srgbClr val="92D050"/>
                </a:solidFill>
              </a:rPr>
              <a:t># the y-axis range(start(inclusive),</a:t>
            </a:r>
          </a:p>
          <a:p>
            <a:r>
              <a:rPr lang="en-US" sz="2800" dirty="0">
                <a:solidFill>
                  <a:srgbClr val="92D050"/>
                </a:solidFill>
              </a:rPr>
              <a:t># end(exclusive), step)</a:t>
            </a:r>
          </a:p>
          <a:p>
            <a:r>
              <a:rPr lang="en-US" sz="2800" dirty="0"/>
              <a:t>sub4.set_yticks(list(range(0, 24, 2)))</a:t>
            </a:r>
          </a:p>
          <a:p>
            <a:r>
              <a:rPr lang="en-US" sz="2800" dirty="0"/>
              <a:t>sub4.set_title('4th Rep')</a:t>
            </a:r>
          </a:p>
          <a:p>
            <a:r>
              <a:rPr lang="en-US" sz="2800" dirty="0"/>
              <a:t>  </a:t>
            </a:r>
          </a:p>
          <a:p>
            <a:r>
              <a:rPr lang="en-US" sz="2800" dirty="0">
                <a:solidFill>
                  <a:srgbClr val="92D050"/>
                </a:solidFill>
              </a:rPr>
              <a:t># without writing </a:t>
            </a:r>
            <a:r>
              <a:rPr lang="en-US" sz="2800" dirty="0" err="1">
                <a:solidFill>
                  <a:srgbClr val="92D050"/>
                </a:solidFill>
              </a:rPr>
              <a:t>plt.show</a:t>
            </a:r>
            <a:r>
              <a:rPr lang="en-US" sz="2800" dirty="0">
                <a:solidFill>
                  <a:srgbClr val="92D050"/>
                </a:solidFill>
              </a:rPr>
              <a:t>() no plot will be visible</a:t>
            </a:r>
          </a:p>
          <a:p>
            <a:r>
              <a:rPr lang="en-US" sz="2800" dirty="0" err="1"/>
              <a:t>plt.show</a:t>
            </a:r>
            <a:r>
              <a:rPr lang="en-US" sz="2800" dirty="0"/>
              <a:t>()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7DF5FC-EA86-61E2-DCD7-72E6CEEB96A4}"/>
              </a:ext>
            </a:extLst>
          </p:cNvPr>
          <p:cNvSpPr txBox="1">
            <a:spLocks/>
          </p:cNvSpPr>
          <p:nvPr/>
        </p:nvSpPr>
        <p:spPr>
          <a:xfrm>
            <a:off x="0" y="1469950"/>
            <a:ext cx="2892056" cy="2049427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/>
              <a:t>Example </a:t>
            </a:r>
          </a:p>
          <a:p>
            <a:r>
              <a:rPr lang="en-US" b="1" dirty="0"/>
              <a:t>Eight continued</a:t>
            </a:r>
          </a:p>
        </p:txBody>
      </p:sp>
    </p:spTree>
    <p:extLst>
      <p:ext uri="{BB962C8B-B14F-4D97-AF65-F5344CB8AC3E}">
        <p14:creationId xmlns:p14="http://schemas.microsoft.com/office/powerpoint/2010/main" val="4004971471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ADFD115-733C-41C0-9E79-99B4533CCC93}"/>
              </a:ext>
            </a:extLst>
          </p:cNvPr>
          <p:cNvSpPr txBox="1"/>
          <p:nvPr/>
        </p:nvSpPr>
        <p:spPr>
          <a:xfrm>
            <a:off x="3072810" y="161812"/>
            <a:ext cx="8777100" cy="65556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import </a:t>
            </a:r>
            <a:r>
              <a:rPr lang="en-US" sz="2800" dirty="0" err="1"/>
              <a:t>matplotlib.pyplot</a:t>
            </a:r>
            <a:r>
              <a:rPr lang="en-US" sz="2800" dirty="0"/>
              <a:t> as </a:t>
            </a:r>
            <a:r>
              <a:rPr lang="en-US" sz="2800" dirty="0" err="1"/>
              <a:t>plt</a:t>
            </a:r>
            <a:endParaRPr lang="en-US" sz="2800" dirty="0"/>
          </a:p>
          <a:p>
            <a:r>
              <a:rPr lang="en-US" sz="2800" dirty="0"/>
              <a:t> </a:t>
            </a:r>
          </a:p>
          <a:p>
            <a:r>
              <a:rPr lang="en-US" sz="2800" dirty="0">
                <a:solidFill>
                  <a:srgbClr val="92D050"/>
                </a:solidFill>
              </a:rPr>
              <a:t># line 1 points</a:t>
            </a:r>
          </a:p>
          <a:p>
            <a:r>
              <a:rPr lang="en-US" sz="2800" dirty="0"/>
              <a:t>x1 = [1,2,3]</a:t>
            </a:r>
          </a:p>
          <a:p>
            <a:r>
              <a:rPr lang="en-US" sz="2800" dirty="0"/>
              <a:t>y1 = [2,4,1]</a:t>
            </a:r>
          </a:p>
          <a:p>
            <a:endParaRPr lang="en-US" sz="2800" dirty="0"/>
          </a:p>
          <a:p>
            <a:r>
              <a:rPr lang="en-US" sz="2800" dirty="0">
                <a:solidFill>
                  <a:srgbClr val="92D050"/>
                </a:solidFill>
              </a:rPr>
              <a:t># plotting the line 1 points</a:t>
            </a:r>
          </a:p>
          <a:p>
            <a:r>
              <a:rPr lang="en-US" sz="2800" dirty="0" err="1"/>
              <a:t>plt.plot</a:t>
            </a:r>
            <a:r>
              <a:rPr lang="en-US" sz="2800" dirty="0"/>
              <a:t>(x1, y1, label = "line 1")</a:t>
            </a:r>
          </a:p>
          <a:p>
            <a:r>
              <a:rPr lang="en-US" sz="2800" dirty="0"/>
              <a:t> </a:t>
            </a:r>
          </a:p>
          <a:p>
            <a:r>
              <a:rPr lang="en-US" sz="2800" dirty="0">
                <a:solidFill>
                  <a:srgbClr val="92D050"/>
                </a:solidFill>
              </a:rPr>
              <a:t># line 2 points</a:t>
            </a:r>
          </a:p>
          <a:p>
            <a:r>
              <a:rPr lang="en-US" sz="2800" dirty="0"/>
              <a:t>x2 = [1,2,3]</a:t>
            </a:r>
          </a:p>
          <a:p>
            <a:r>
              <a:rPr lang="en-US" sz="2800" dirty="0"/>
              <a:t>y2 = [4,1,3]</a:t>
            </a:r>
          </a:p>
          <a:p>
            <a:endParaRPr lang="en-US" sz="2800" dirty="0"/>
          </a:p>
          <a:p>
            <a:r>
              <a:rPr lang="en-US" sz="2800" dirty="0">
                <a:solidFill>
                  <a:srgbClr val="92D050"/>
                </a:solidFill>
              </a:rPr>
              <a:t># plotting the line 2 points</a:t>
            </a:r>
          </a:p>
          <a:p>
            <a:r>
              <a:rPr lang="en-US" sz="2800" dirty="0" err="1"/>
              <a:t>plt.plot</a:t>
            </a:r>
            <a:r>
              <a:rPr lang="en-US" sz="2800" dirty="0"/>
              <a:t>(x2, y2, label = "line 2") 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4A51CD2-2C8F-43FA-B86E-E254F346CD56}"/>
              </a:ext>
            </a:extLst>
          </p:cNvPr>
          <p:cNvSpPr txBox="1">
            <a:spLocks/>
          </p:cNvSpPr>
          <p:nvPr/>
        </p:nvSpPr>
        <p:spPr>
          <a:xfrm>
            <a:off x="0" y="2171700"/>
            <a:ext cx="2488019" cy="12573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/>
              <a:t>Example </a:t>
            </a:r>
          </a:p>
          <a:p>
            <a:r>
              <a:rPr lang="en-US" b="1" dirty="0"/>
              <a:t>Nine</a:t>
            </a:r>
          </a:p>
        </p:txBody>
      </p:sp>
    </p:spTree>
    <p:extLst>
      <p:ext uri="{BB962C8B-B14F-4D97-AF65-F5344CB8AC3E}">
        <p14:creationId xmlns:p14="http://schemas.microsoft.com/office/powerpoint/2010/main" val="983980256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55C2929-CE04-4F3C-A3D5-B582AC8B91DE}"/>
              </a:ext>
            </a:extLst>
          </p:cNvPr>
          <p:cNvSpPr txBox="1"/>
          <p:nvPr/>
        </p:nvSpPr>
        <p:spPr>
          <a:xfrm>
            <a:off x="3327836" y="226673"/>
            <a:ext cx="8453037" cy="61247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92D050"/>
                </a:solidFill>
              </a:rPr>
              <a:t># naming the x axis</a:t>
            </a:r>
          </a:p>
          <a:p>
            <a:r>
              <a:rPr lang="en-US" sz="2800" dirty="0" err="1"/>
              <a:t>plt.xlabel</a:t>
            </a:r>
            <a:r>
              <a:rPr lang="en-US" sz="2800" dirty="0"/>
              <a:t>('x - axis’)</a:t>
            </a:r>
          </a:p>
          <a:p>
            <a:endParaRPr lang="en-US" sz="2800" dirty="0"/>
          </a:p>
          <a:p>
            <a:r>
              <a:rPr lang="en-US" sz="2800" dirty="0">
                <a:solidFill>
                  <a:srgbClr val="92D050"/>
                </a:solidFill>
              </a:rPr>
              <a:t># naming the y axis</a:t>
            </a:r>
          </a:p>
          <a:p>
            <a:r>
              <a:rPr lang="en-US" sz="2800" dirty="0" err="1"/>
              <a:t>plt.ylabel</a:t>
            </a:r>
            <a:r>
              <a:rPr lang="en-US" sz="2800" dirty="0"/>
              <a:t>('y - axis’)</a:t>
            </a:r>
          </a:p>
          <a:p>
            <a:endParaRPr lang="en-US" sz="2800" dirty="0"/>
          </a:p>
          <a:p>
            <a:r>
              <a:rPr lang="en-US" sz="2800" dirty="0">
                <a:solidFill>
                  <a:srgbClr val="92D050"/>
                </a:solidFill>
              </a:rPr>
              <a:t># giving a title to my graph</a:t>
            </a:r>
          </a:p>
          <a:p>
            <a:r>
              <a:rPr lang="en-US" sz="2800" dirty="0" err="1"/>
              <a:t>plt.title</a:t>
            </a:r>
            <a:r>
              <a:rPr lang="en-US" sz="2800" dirty="0"/>
              <a:t>('Two lines on same graph!')</a:t>
            </a:r>
          </a:p>
          <a:p>
            <a:r>
              <a:rPr lang="en-US" sz="2800" dirty="0"/>
              <a:t> </a:t>
            </a:r>
          </a:p>
          <a:p>
            <a:r>
              <a:rPr lang="en-US" sz="2800" dirty="0">
                <a:solidFill>
                  <a:srgbClr val="92D050"/>
                </a:solidFill>
              </a:rPr>
              <a:t># show a legend on the plot</a:t>
            </a:r>
          </a:p>
          <a:p>
            <a:r>
              <a:rPr lang="en-US" sz="2800" dirty="0" err="1"/>
              <a:t>plt.legend</a:t>
            </a:r>
            <a:r>
              <a:rPr lang="en-US" sz="2800" dirty="0"/>
              <a:t>()</a:t>
            </a:r>
          </a:p>
          <a:p>
            <a:r>
              <a:rPr lang="en-US" sz="2800" dirty="0"/>
              <a:t> </a:t>
            </a:r>
          </a:p>
          <a:p>
            <a:r>
              <a:rPr lang="en-US" sz="2800" dirty="0">
                <a:solidFill>
                  <a:srgbClr val="92D050"/>
                </a:solidFill>
              </a:rPr>
              <a:t># function to show the plot</a:t>
            </a:r>
          </a:p>
          <a:p>
            <a:r>
              <a:rPr lang="en-US" sz="2800" dirty="0" err="1"/>
              <a:t>plt.show</a:t>
            </a:r>
            <a:r>
              <a:rPr lang="en-US" sz="2800" dirty="0"/>
              <a:t>()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3866C2DA-B7B8-489E-8477-2DBCA63BC25F}"/>
                  </a:ext>
                </a:extLst>
              </p14:cNvPr>
              <p14:cNvContentPartPr/>
              <p14:nvPr/>
            </p14:nvContentPartPr>
            <p14:xfrm>
              <a:off x="1027080" y="5822280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3866C2DA-B7B8-489E-8477-2DBCA63BC25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17720" y="5812920"/>
                <a:ext cx="19080" cy="1908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Title 1">
            <a:extLst>
              <a:ext uri="{FF2B5EF4-FFF2-40B4-BE49-F238E27FC236}">
                <a16:creationId xmlns:a16="http://schemas.microsoft.com/office/drawing/2014/main" id="{A93C5635-27E6-6D71-9115-353ED20F3475}"/>
              </a:ext>
            </a:extLst>
          </p:cNvPr>
          <p:cNvSpPr txBox="1">
            <a:spLocks/>
          </p:cNvSpPr>
          <p:nvPr/>
        </p:nvSpPr>
        <p:spPr>
          <a:xfrm>
            <a:off x="0" y="2171700"/>
            <a:ext cx="2880703" cy="2633856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/>
              <a:t>Example </a:t>
            </a:r>
          </a:p>
          <a:p>
            <a:r>
              <a:rPr lang="en-US" b="1" dirty="0"/>
              <a:t>Nine</a:t>
            </a:r>
          </a:p>
          <a:p>
            <a:r>
              <a:rPr lang="en-US" b="1" dirty="0"/>
              <a:t>Continued</a:t>
            </a:r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078219765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D93F14-6999-4515-9229-D4180A2A8F27}"/>
              </a:ext>
            </a:extLst>
          </p:cNvPr>
          <p:cNvSpPr txBox="1">
            <a:spLocks/>
          </p:cNvSpPr>
          <p:nvPr/>
        </p:nvSpPr>
        <p:spPr>
          <a:xfrm>
            <a:off x="-326584" y="552250"/>
            <a:ext cx="4116706" cy="12573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/>
              <a:t>Example </a:t>
            </a:r>
          </a:p>
          <a:p>
            <a:r>
              <a:rPr lang="en-US" b="1" dirty="0"/>
              <a:t>Ten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575D44-0FD6-450A-9C47-594CE1F2EB66}"/>
              </a:ext>
            </a:extLst>
          </p:cNvPr>
          <p:cNvSpPr txBox="1"/>
          <p:nvPr/>
        </p:nvSpPr>
        <p:spPr>
          <a:xfrm>
            <a:off x="2570922" y="1809550"/>
            <a:ext cx="9395791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import </a:t>
            </a:r>
            <a:r>
              <a:rPr lang="en-US" sz="2800" dirty="0" err="1"/>
              <a:t>matplotlib.pyplot</a:t>
            </a:r>
            <a:r>
              <a:rPr lang="en-US" sz="2800" dirty="0"/>
              <a:t> as </a:t>
            </a:r>
            <a:r>
              <a:rPr lang="en-US" sz="2800" dirty="0" err="1"/>
              <a:t>plt</a:t>
            </a:r>
            <a:endParaRPr lang="en-US" sz="2800" dirty="0"/>
          </a:p>
          <a:p>
            <a:r>
              <a:rPr lang="en-US" sz="2800" dirty="0"/>
              <a:t> </a:t>
            </a:r>
          </a:p>
          <a:p>
            <a:r>
              <a:rPr lang="en-US" sz="2800" dirty="0">
                <a:solidFill>
                  <a:srgbClr val="92D050"/>
                </a:solidFill>
              </a:rPr>
              <a:t># x axis values</a:t>
            </a:r>
          </a:p>
          <a:p>
            <a:r>
              <a:rPr lang="en-US" sz="2800" dirty="0"/>
              <a:t>x = [1,2,3,4,5,6]</a:t>
            </a:r>
          </a:p>
          <a:p>
            <a:r>
              <a:rPr lang="en-US" sz="2800" dirty="0">
                <a:solidFill>
                  <a:srgbClr val="92D050"/>
                </a:solidFill>
              </a:rPr>
              <a:t># corresponding y axis values</a:t>
            </a:r>
          </a:p>
          <a:p>
            <a:r>
              <a:rPr lang="en-US" sz="2800" dirty="0"/>
              <a:t>y = [2,4,1,5,2,6]</a:t>
            </a:r>
          </a:p>
          <a:p>
            <a:r>
              <a:rPr lang="en-US" sz="2800" dirty="0"/>
              <a:t> </a:t>
            </a:r>
          </a:p>
          <a:p>
            <a:r>
              <a:rPr lang="en-US" sz="2800" dirty="0">
                <a:solidFill>
                  <a:srgbClr val="92D050"/>
                </a:solidFill>
              </a:rPr>
              <a:t># plotting the points</a:t>
            </a:r>
          </a:p>
          <a:p>
            <a:r>
              <a:rPr lang="en-US" sz="2800" dirty="0" err="1"/>
              <a:t>plt.plot</a:t>
            </a:r>
            <a:r>
              <a:rPr lang="en-US" sz="2800" dirty="0"/>
              <a:t>(x, y, color='green', </a:t>
            </a:r>
            <a:r>
              <a:rPr lang="en-US" sz="2800" dirty="0" err="1"/>
              <a:t>linestyle</a:t>
            </a:r>
            <a:r>
              <a:rPr lang="en-US" sz="2800" dirty="0"/>
              <a:t>='dashed', linewidth = 3,</a:t>
            </a:r>
          </a:p>
          <a:p>
            <a:r>
              <a:rPr lang="en-US" sz="2800" dirty="0"/>
              <a:t>         marker='o', </a:t>
            </a:r>
            <a:r>
              <a:rPr lang="en-US" sz="2800" dirty="0" err="1"/>
              <a:t>markerfacecolor</a:t>
            </a:r>
            <a:r>
              <a:rPr lang="en-US" sz="2800" dirty="0"/>
              <a:t>='blue', </a:t>
            </a:r>
            <a:r>
              <a:rPr lang="en-US" sz="2800" dirty="0" err="1"/>
              <a:t>markersize</a:t>
            </a:r>
            <a:r>
              <a:rPr lang="en-US" sz="2800" dirty="0"/>
              <a:t>=12)</a:t>
            </a:r>
          </a:p>
          <a:p>
            <a:r>
              <a:rPr lang="en-US" sz="2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10526547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6854F5-C267-4220-AAE1-6D7ECB50714B}"/>
              </a:ext>
            </a:extLst>
          </p:cNvPr>
          <p:cNvSpPr txBox="1"/>
          <p:nvPr/>
        </p:nvSpPr>
        <p:spPr>
          <a:xfrm>
            <a:off x="2676939" y="366623"/>
            <a:ext cx="8507896" cy="61247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92D050"/>
                </a:solidFill>
              </a:rPr>
              <a:t># setting x and y axis range</a:t>
            </a:r>
          </a:p>
          <a:p>
            <a:r>
              <a:rPr lang="en-US" sz="2800" dirty="0" err="1"/>
              <a:t>plt.ylim</a:t>
            </a:r>
            <a:r>
              <a:rPr lang="en-US" sz="2800" dirty="0"/>
              <a:t>(1,8)</a:t>
            </a:r>
          </a:p>
          <a:p>
            <a:r>
              <a:rPr lang="en-US" sz="2800" dirty="0" err="1"/>
              <a:t>plt.xlim</a:t>
            </a:r>
            <a:r>
              <a:rPr lang="en-US" sz="2800" dirty="0"/>
              <a:t>(1,8)</a:t>
            </a:r>
          </a:p>
          <a:p>
            <a:r>
              <a:rPr lang="en-US" sz="2800" dirty="0"/>
              <a:t> </a:t>
            </a:r>
          </a:p>
          <a:p>
            <a:r>
              <a:rPr lang="en-US" sz="2800" dirty="0">
                <a:solidFill>
                  <a:srgbClr val="92D050"/>
                </a:solidFill>
              </a:rPr>
              <a:t># naming the x axis</a:t>
            </a:r>
          </a:p>
          <a:p>
            <a:r>
              <a:rPr lang="en-US" sz="2800" dirty="0" err="1"/>
              <a:t>plt.xlabel</a:t>
            </a:r>
            <a:r>
              <a:rPr lang="en-US" sz="2800" dirty="0"/>
              <a:t>('x - axis')</a:t>
            </a:r>
          </a:p>
          <a:p>
            <a:r>
              <a:rPr lang="en-US" sz="2800" dirty="0">
                <a:solidFill>
                  <a:srgbClr val="92D050"/>
                </a:solidFill>
              </a:rPr>
              <a:t># naming the y axis</a:t>
            </a:r>
          </a:p>
          <a:p>
            <a:r>
              <a:rPr lang="en-US" sz="2800" dirty="0" err="1"/>
              <a:t>plt.ylabel</a:t>
            </a:r>
            <a:r>
              <a:rPr lang="en-US" sz="2800" dirty="0"/>
              <a:t>('y - axis')</a:t>
            </a:r>
          </a:p>
          <a:p>
            <a:r>
              <a:rPr lang="en-US" sz="2800" dirty="0"/>
              <a:t> </a:t>
            </a:r>
          </a:p>
          <a:p>
            <a:r>
              <a:rPr lang="en-US" sz="2800" dirty="0">
                <a:solidFill>
                  <a:srgbClr val="92D050"/>
                </a:solidFill>
              </a:rPr>
              <a:t># giving a title to my graph</a:t>
            </a:r>
          </a:p>
          <a:p>
            <a:r>
              <a:rPr lang="en-US" sz="2800" dirty="0" err="1"/>
              <a:t>plt.title</a:t>
            </a:r>
            <a:r>
              <a:rPr lang="en-US" sz="2800" dirty="0"/>
              <a:t>('Some cool customizations!')</a:t>
            </a:r>
          </a:p>
          <a:p>
            <a:r>
              <a:rPr lang="en-US" sz="2800" dirty="0"/>
              <a:t> </a:t>
            </a:r>
          </a:p>
          <a:p>
            <a:r>
              <a:rPr lang="en-US" sz="2800" dirty="0">
                <a:solidFill>
                  <a:srgbClr val="92D050"/>
                </a:solidFill>
              </a:rPr>
              <a:t># function to show the plot</a:t>
            </a:r>
          </a:p>
          <a:p>
            <a:r>
              <a:rPr lang="en-US" sz="2800" dirty="0" err="1"/>
              <a:t>plt.show</a:t>
            </a:r>
            <a:r>
              <a:rPr lang="en-US" sz="2800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794027573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360D54-F771-4DC6-B2AB-1AB95ED29B2D}"/>
              </a:ext>
            </a:extLst>
          </p:cNvPr>
          <p:cNvSpPr txBox="1"/>
          <p:nvPr/>
        </p:nvSpPr>
        <p:spPr>
          <a:xfrm>
            <a:off x="3511826" y="1473658"/>
            <a:ext cx="7938052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import </a:t>
            </a:r>
            <a:r>
              <a:rPr lang="en-US" sz="2800" dirty="0" err="1"/>
              <a:t>matplotlib.pyplot</a:t>
            </a:r>
            <a:r>
              <a:rPr lang="en-US" sz="2800" dirty="0"/>
              <a:t> as </a:t>
            </a:r>
            <a:r>
              <a:rPr lang="en-US" sz="2800" dirty="0" err="1"/>
              <a:t>plt</a:t>
            </a:r>
            <a:endParaRPr lang="en-US" sz="2800" dirty="0"/>
          </a:p>
          <a:p>
            <a:r>
              <a:rPr lang="en-US" sz="2800" dirty="0"/>
              <a:t> </a:t>
            </a:r>
          </a:p>
          <a:p>
            <a:r>
              <a:rPr lang="en-US" sz="2800" dirty="0">
                <a:solidFill>
                  <a:srgbClr val="92D050"/>
                </a:solidFill>
              </a:rPr>
              <a:t># x-coordinates of left sides of bars</a:t>
            </a:r>
          </a:p>
          <a:p>
            <a:r>
              <a:rPr lang="en-US" sz="2800" dirty="0"/>
              <a:t>left = [1, 2, 3, 4, 5]</a:t>
            </a:r>
          </a:p>
          <a:p>
            <a:r>
              <a:rPr lang="en-US" sz="2800" dirty="0"/>
              <a:t> </a:t>
            </a:r>
          </a:p>
          <a:p>
            <a:r>
              <a:rPr lang="en-US" sz="2800" dirty="0">
                <a:solidFill>
                  <a:srgbClr val="92D050"/>
                </a:solidFill>
              </a:rPr>
              <a:t># heights of bars</a:t>
            </a:r>
          </a:p>
          <a:p>
            <a:r>
              <a:rPr lang="en-US" sz="2800" dirty="0"/>
              <a:t>height = [10, 24, 36, 40, 5]</a:t>
            </a:r>
          </a:p>
          <a:p>
            <a:r>
              <a:rPr lang="en-US" sz="2800" dirty="0"/>
              <a:t> </a:t>
            </a:r>
          </a:p>
          <a:p>
            <a:r>
              <a:rPr lang="en-US" sz="2800" dirty="0">
                <a:solidFill>
                  <a:srgbClr val="92D050"/>
                </a:solidFill>
              </a:rPr>
              <a:t># labels for bars</a:t>
            </a:r>
          </a:p>
          <a:p>
            <a:r>
              <a:rPr lang="en-US" sz="2800" dirty="0" err="1"/>
              <a:t>tick_label</a:t>
            </a:r>
            <a:r>
              <a:rPr lang="en-US" sz="2800" dirty="0"/>
              <a:t> = ['one', 'two', 'three', 'four', 'five']</a:t>
            </a:r>
          </a:p>
          <a:p>
            <a:r>
              <a:rPr lang="en-US" sz="2800" dirty="0"/>
              <a:t> 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FB54C75-0302-4988-A155-9CDF336B58D7}"/>
              </a:ext>
            </a:extLst>
          </p:cNvPr>
          <p:cNvSpPr txBox="1">
            <a:spLocks/>
          </p:cNvSpPr>
          <p:nvPr/>
        </p:nvSpPr>
        <p:spPr>
          <a:xfrm>
            <a:off x="-326584" y="552250"/>
            <a:ext cx="4116706" cy="12573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/>
              <a:t>Example </a:t>
            </a:r>
          </a:p>
          <a:p>
            <a:r>
              <a:rPr lang="en-US" b="1" dirty="0"/>
              <a:t>Eleven</a:t>
            </a:r>
          </a:p>
        </p:txBody>
      </p:sp>
    </p:spTree>
    <p:extLst>
      <p:ext uri="{BB962C8B-B14F-4D97-AF65-F5344CB8AC3E}">
        <p14:creationId xmlns:p14="http://schemas.microsoft.com/office/powerpoint/2010/main" val="4057278326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4FEF96C-2F05-475A-8D44-E4D8FC7CF12D}"/>
              </a:ext>
            </a:extLst>
          </p:cNvPr>
          <p:cNvSpPr txBox="1"/>
          <p:nvPr/>
        </p:nvSpPr>
        <p:spPr>
          <a:xfrm>
            <a:off x="3101009" y="715618"/>
            <a:ext cx="8083826" cy="56938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92D050"/>
                </a:solidFill>
              </a:rPr>
              <a:t># plotting a bar chart</a:t>
            </a:r>
          </a:p>
          <a:p>
            <a:r>
              <a:rPr lang="en-US" sz="2800" dirty="0" err="1"/>
              <a:t>plt.bar</a:t>
            </a:r>
            <a:r>
              <a:rPr lang="en-US" sz="2800" dirty="0"/>
              <a:t>(left, height, </a:t>
            </a:r>
            <a:r>
              <a:rPr lang="en-US" sz="2800" dirty="0" err="1"/>
              <a:t>tick_label</a:t>
            </a:r>
            <a:r>
              <a:rPr lang="en-US" sz="2800" dirty="0"/>
              <a:t> = </a:t>
            </a:r>
            <a:r>
              <a:rPr lang="en-US" sz="2800" dirty="0" err="1"/>
              <a:t>tick_label</a:t>
            </a:r>
            <a:r>
              <a:rPr lang="en-US" sz="2800" dirty="0"/>
              <a:t>,</a:t>
            </a:r>
          </a:p>
          <a:p>
            <a:r>
              <a:rPr lang="en-US" sz="2800" dirty="0"/>
              <a:t>        width = 0.8, color = ['red', 'green'])</a:t>
            </a:r>
          </a:p>
          <a:p>
            <a:r>
              <a:rPr lang="en-US" sz="2800" dirty="0"/>
              <a:t> </a:t>
            </a:r>
          </a:p>
          <a:p>
            <a:r>
              <a:rPr lang="en-US" sz="2800" dirty="0">
                <a:solidFill>
                  <a:srgbClr val="92D050"/>
                </a:solidFill>
              </a:rPr>
              <a:t># naming the x-axis</a:t>
            </a:r>
          </a:p>
          <a:p>
            <a:r>
              <a:rPr lang="en-US" sz="2800" dirty="0" err="1"/>
              <a:t>plt.xlabel</a:t>
            </a:r>
            <a:r>
              <a:rPr lang="en-US" sz="2800" dirty="0"/>
              <a:t>('x - axis')</a:t>
            </a:r>
          </a:p>
          <a:p>
            <a:r>
              <a:rPr lang="en-US" sz="2800" dirty="0">
                <a:solidFill>
                  <a:srgbClr val="92D050"/>
                </a:solidFill>
              </a:rPr>
              <a:t># naming the y-axis</a:t>
            </a:r>
          </a:p>
          <a:p>
            <a:r>
              <a:rPr lang="en-US" sz="2800" dirty="0" err="1"/>
              <a:t>plt.ylabel</a:t>
            </a:r>
            <a:r>
              <a:rPr lang="en-US" sz="2800" dirty="0"/>
              <a:t>('y - axis')</a:t>
            </a:r>
          </a:p>
          <a:p>
            <a:r>
              <a:rPr lang="en-US" sz="2800" dirty="0">
                <a:solidFill>
                  <a:srgbClr val="92D050"/>
                </a:solidFill>
              </a:rPr>
              <a:t># plot title</a:t>
            </a:r>
          </a:p>
          <a:p>
            <a:r>
              <a:rPr lang="en-US" sz="2800" dirty="0" err="1"/>
              <a:t>plt.title</a:t>
            </a:r>
            <a:r>
              <a:rPr lang="en-US" sz="2800" dirty="0"/>
              <a:t>('My bar chart!')</a:t>
            </a:r>
          </a:p>
          <a:p>
            <a:r>
              <a:rPr lang="en-US" sz="2800" dirty="0"/>
              <a:t> </a:t>
            </a:r>
          </a:p>
          <a:p>
            <a:r>
              <a:rPr lang="en-US" sz="2800" dirty="0">
                <a:solidFill>
                  <a:srgbClr val="92D050"/>
                </a:solidFill>
              </a:rPr>
              <a:t># function to show the plot</a:t>
            </a:r>
          </a:p>
          <a:p>
            <a:r>
              <a:rPr lang="en-US" sz="2800" dirty="0" err="1"/>
              <a:t>plt.show</a:t>
            </a:r>
            <a:r>
              <a:rPr lang="en-US" sz="2800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112478080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F3714D-7BBE-4EF5-AAE1-7F9159906F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251791"/>
            <a:ext cx="10353762" cy="1328259"/>
          </a:xfrm>
        </p:spPr>
        <p:txBody>
          <a:bodyPr>
            <a:normAutofit/>
          </a:bodyPr>
          <a:lstStyle/>
          <a:p>
            <a:r>
              <a:rPr lang="en-US" sz="6000" b="1" dirty="0"/>
              <a:t>All about Arrays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3A5CA8-4148-4464-A778-FE538CCCB2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46013" y="1855153"/>
            <a:ext cx="4764764" cy="3890484"/>
          </a:xfrm>
        </p:spPr>
        <p:txBody>
          <a:bodyPr/>
          <a:lstStyle/>
          <a:p>
            <a:r>
              <a:rPr lang="en-US" dirty="0"/>
              <a:t>Usually a fixed-size container of items of </a:t>
            </a:r>
            <a:r>
              <a:rPr lang="en-US" b="1" i="1" dirty="0"/>
              <a:t>the same type and size</a:t>
            </a:r>
            <a:r>
              <a:rPr lang="en-US" dirty="0"/>
              <a:t>.</a:t>
            </a:r>
          </a:p>
          <a:p>
            <a:r>
              <a:rPr lang="en-US" dirty="0"/>
              <a:t>The number of dimensions and items in an array is defined by its shape.</a:t>
            </a:r>
          </a:p>
          <a:p>
            <a:r>
              <a:rPr lang="en-US" dirty="0"/>
              <a:t>The </a:t>
            </a:r>
            <a:r>
              <a:rPr lang="en-US" b="1" dirty="0"/>
              <a:t>shape</a:t>
            </a:r>
            <a:r>
              <a:rPr lang="en-US" dirty="0"/>
              <a:t> is a tuple of non-negative integers that specify the sizes of each dimension.</a:t>
            </a:r>
          </a:p>
          <a:p>
            <a:r>
              <a:rPr lang="en-US" dirty="0"/>
              <a:t>The </a:t>
            </a:r>
            <a:r>
              <a:rPr lang="en-US" b="1" dirty="0"/>
              <a:t>rank</a:t>
            </a:r>
            <a:r>
              <a:rPr lang="en-US" dirty="0"/>
              <a:t> of the array is the number of dimensions.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1D65373-52B8-4FE2-A266-CD7FD466A4A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63167" y="1855153"/>
            <a:ext cx="4779581" cy="3890483"/>
          </a:xfrm>
        </p:spPr>
        <p:txBody>
          <a:bodyPr/>
          <a:lstStyle/>
          <a:p>
            <a:r>
              <a:rPr lang="en-US" dirty="0"/>
              <a:t>A central data structure of the NumPy library. </a:t>
            </a:r>
          </a:p>
          <a:p>
            <a:r>
              <a:rPr lang="en-US" dirty="0"/>
              <a:t>A grid of values and it contains information about raw data, how to locate an element and how to interpret it.</a:t>
            </a:r>
          </a:p>
          <a:p>
            <a:r>
              <a:rPr lang="en-US" dirty="0"/>
              <a:t>The grid has elements that can be indexed in various ways.</a:t>
            </a:r>
          </a:p>
          <a:p>
            <a:r>
              <a:rPr lang="en-US" dirty="0"/>
              <a:t>The elements are all the same, referred to as the array </a:t>
            </a:r>
            <a:r>
              <a:rPr lang="en-US" b="1" i="1" dirty="0" err="1"/>
              <a:t>dtype</a:t>
            </a:r>
            <a:endParaRPr lang="en-US" b="1" i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8149887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6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5E6D89-856A-4310-9774-990618EC8082}"/>
              </a:ext>
            </a:extLst>
          </p:cNvPr>
          <p:cNvSpPr txBox="1">
            <a:spLocks/>
          </p:cNvSpPr>
          <p:nvPr/>
        </p:nvSpPr>
        <p:spPr>
          <a:xfrm>
            <a:off x="-326584" y="552250"/>
            <a:ext cx="4116706" cy="12573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/>
              <a:t>Example </a:t>
            </a:r>
          </a:p>
          <a:p>
            <a:r>
              <a:rPr lang="en-US" b="1" dirty="0"/>
              <a:t>Twelve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D5984F4-F6C2-48FD-A278-5E885EA964A4}"/>
              </a:ext>
            </a:extLst>
          </p:cNvPr>
          <p:cNvSpPr txBox="1"/>
          <p:nvPr/>
        </p:nvSpPr>
        <p:spPr>
          <a:xfrm>
            <a:off x="3790122" y="611884"/>
            <a:ext cx="8014252" cy="56938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import </a:t>
            </a:r>
            <a:r>
              <a:rPr lang="en-US" sz="2800" dirty="0" err="1"/>
              <a:t>matplotlib.pyplot</a:t>
            </a:r>
            <a:r>
              <a:rPr lang="en-US" sz="2800" dirty="0"/>
              <a:t> as </a:t>
            </a:r>
            <a:r>
              <a:rPr lang="en-US" sz="2800" dirty="0" err="1"/>
              <a:t>plt</a:t>
            </a:r>
            <a:endParaRPr lang="en-US" sz="2800" dirty="0"/>
          </a:p>
          <a:p>
            <a:r>
              <a:rPr lang="en-US" sz="2800" dirty="0"/>
              <a:t> </a:t>
            </a:r>
          </a:p>
          <a:p>
            <a:r>
              <a:rPr lang="en-US" sz="2800" dirty="0">
                <a:solidFill>
                  <a:srgbClr val="92D050"/>
                </a:solidFill>
              </a:rPr>
              <a:t># frequencies</a:t>
            </a:r>
          </a:p>
          <a:p>
            <a:r>
              <a:rPr lang="en-US" sz="2800" dirty="0"/>
              <a:t>ages = [2,5,70,40,30,45,50,45,43,40,44,</a:t>
            </a:r>
          </a:p>
          <a:p>
            <a:r>
              <a:rPr lang="en-US" sz="2800" dirty="0"/>
              <a:t>        60,7,13,57,18,90,77,32,21,20,40]</a:t>
            </a:r>
          </a:p>
          <a:p>
            <a:r>
              <a:rPr lang="en-US" sz="2800" dirty="0"/>
              <a:t> </a:t>
            </a:r>
          </a:p>
          <a:p>
            <a:r>
              <a:rPr lang="en-US" sz="2800" dirty="0">
                <a:solidFill>
                  <a:srgbClr val="92D050"/>
                </a:solidFill>
              </a:rPr>
              <a:t># setting the ranges and no. of intervals</a:t>
            </a:r>
          </a:p>
          <a:p>
            <a:r>
              <a:rPr lang="en-US" sz="2800" dirty="0"/>
              <a:t>range = (0, 100)</a:t>
            </a:r>
          </a:p>
          <a:p>
            <a:r>
              <a:rPr lang="en-US" sz="2800" dirty="0"/>
              <a:t>bins = 10 </a:t>
            </a:r>
          </a:p>
          <a:p>
            <a:r>
              <a:rPr lang="en-US" sz="2800" dirty="0"/>
              <a:t> </a:t>
            </a:r>
          </a:p>
          <a:p>
            <a:r>
              <a:rPr lang="en-US" sz="2800" dirty="0">
                <a:solidFill>
                  <a:srgbClr val="92D050"/>
                </a:solidFill>
              </a:rPr>
              <a:t># plotting a histogram</a:t>
            </a:r>
          </a:p>
          <a:p>
            <a:r>
              <a:rPr lang="en-US" sz="2800" dirty="0" err="1"/>
              <a:t>plt.hist</a:t>
            </a:r>
            <a:r>
              <a:rPr lang="en-US" sz="2800" dirty="0"/>
              <a:t>(ages, bins, range, color = 'green',</a:t>
            </a:r>
          </a:p>
          <a:p>
            <a:r>
              <a:rPr lang="en-US" sz="2800" dirty="0"/>
              <a:t>        </a:t>
            </a:r>
            <a:r>
              <a:rPr lang="en-US" sz="2800" dirty="0" err="1"/>
              <a:t>histtype</a:t>
            </a:r>
            <a:r>
              <a:rPr lang="en-US" sz="2800" dirty="0"/>
              <a:t> = 'bar', </a:t>
            </a:r>
            <a:r>
              <a:rPr lang="en-US" sz="2800" dirty="0" err="1"/>
              <a:t>rwidth</a:t>
            </a:r>
            <a:r>
              <a:rPr lang="en-US" sz="2800" dirty="0"/>
              <a:t> = 0.8)</a:t>
            </a:r>
          </a:p>
        </p:txBody>
      </p:sp>
    </p:spTree>
    <p:extLst>
      <p:ext uri="{BB962C8B-B14F-4D97-AF65-F5344CB8AC3E}">
        <p14:creationId xmlns:p14="http://schemas.microsoft.com/office/powerpoint/2010/main" val="4165365896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A4BF5E7-82C9-46BD-B650-EBA33613D7C1}"/>
              </a:ext>
            </a:extLst>
          </p:cNvPr>
          <p:cNvSpPr txBox="1"/>
          <p:nvPr/>
        </p:nvSpPr>
        <p:spPr>
          <a:xfrm>
            <a:off x="3498573" y="1238505"/>
            <a:ext cx="7076661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92D050"/>
                </a:solidFill>
              </a:rPr>
              <a:t># x-axis label</a:t>
            </a:r>
          </a:p>
          <a:p>
            <a:r>
              <a:rPr lang="en-US" sz="2800" dirty="0" err="1"/>
              <a:t>plt.xlabel</a:t>
            </a:r>
            <a:r>
              <a:rPr lang="en-US" sz="2800" dirty="0"/>
              <a:t>('age')</a:t>
            </a:r>
          </a:p>
          <a:p>
            <a:r>
              <a:rPr lang="en-US" sz="2800" dirty="0">
                <a:solidFill>
                  <a:srgbClr val="92D050"/>
                </a:solidFill>
              </a:rPr>
              <a:t># frequency label</a:t>
            </a:r>
          </a:p>
          <a:p>
            <a:r>
              <a:rPr lang="en-US" sz="2800" dirty="0" err="1"/>
              <a:t>plt.ylabel</a:t>
            </a:r>
            <a:r>
              <a:rPr lang="en-US" sz="2800" dirty="0"/>
              <a:t>('No. of people')</a:t>
            </a:r>
          </a:p>
          <a:p>
            <a:r>
              <a:rPr lang="en-US" sz="2800" dirty="0">
                <a:solidFill>
                  <a:srgbClr val="92D050"/>
                </a:solidFill>
              </a:rPr>
              <a:t># plot title</a:t>
            </a:r>
          </a:p>
          <a:p>
            <a:r>
              <a:rPr lang="en-US" sz="2800" dirty="0" err="1"/>
              <a:t>plt.title</a:t>
            </a:r>
            <a:r>
              <a:rPr lang="en-US" sz="2800" dirty="0"/>
              <a:t>('My histogram')</a:t>
            </a:r>
          </a:p>
          <a:p>
            <a:r>
              <a:rPr lang="en-US" sz="2800" dirty="0"/>
              <a:t> </a:t>
            </a:r>
          </a:p>
          <a:p>
            <a:r>
              <a:rPr lang="en-US" sz="2800" dirty="0">
                <a:solidFill>
                  <a:srgbClr val="92D050"/>
                </a:solidFill>
              </a:rPr>
              <a:t># function to show the plot</a:t>
            </a:r>
          </a:p>
          <a:p>
            <a:r>
              <a:rPr lang="en-US" sz="2800" dirty="0" err="1"/>
              <a:t>plt.show</a:t>
            </a:r>
            <a:r>
              <a:rPr lang="en-US" sz="2800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464466625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601946-FB8B-4260-80CE-3E3749D1F863}"/>
              </a:ext>
            </a:extLst>
          </p:cNvPr>
          <p:cNvSpPr txBox="1">
            <a:spLocks/>
          </p:cNvSpPr>
          <p:nvPr/>
        </p:nvSpPr>
        <p:spPr>
          <a:xfrm>
            <a:off x="-883176" y="2438400"/>
            <a:ext cx="4116706" cy="12573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/>
              <a:t>Example </a:t>
            </a:r>
          </a:p>
          <a:p>
            <a:r>
              <a:rPr lang="en-US" b="1" dirty="0"/>
              <a:t>Thirteen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696B902-BEEC-46FF-BE30-D6C45CB348B5}"/>
              </a:ext>
            </a:extLst>
          </p:cNvPr>
          <p:cNvSpPr txBox="1"/>
          <p:nvPr/>
        </p:nvSpPr>
        <p:spPr>
          <a:xfrm>
            <a:off x="2319130" y="0"/>
            <a:ext cx="9872870" cy="69865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2800" dirty="0"/>
          </a:p>
          <a:p>
            <a:r>
              <a:rPr lang="en-US" sz="2800" dirty="0"/>
              <a:t>import </a:t>
            </a:r>
            <a:r>
              <a:rPr lang="en-US" sz="2800" dirty="0" err="1"/>
              <a:t>matplotlib.pyplot</a:t>
            </a:r>
            <a:r>
              <a:rPr lang="en-US" sz="2800" dirty="0"/>
              <a:t> as </a:t>
            </a:r>
            <a:r>
              <a:rPr lang="en-US" sz="2800" dirty="0" err="1"/>
              <a:t>plt</a:t>
            </a:r>
            <a:endParaRPr lang="en-US" sz="2800" dirty="0"/>
          </a:p>
          <a:p>
            <a:r>
              <a:rPr lang="en-US" sz="2800" dirty="0"/>
              <a:t> </a:t>
            </a:r>
          </a:p>
          <a:p>
            <a:r>
              <a:rPr lang="en-US" sz="2800" dirty="0"/>
              <a:t>activities = ['eat', 'sleep', 'work', 'play’]</a:t>
            </a:r>
            <a:r>
              <a:rPr lang="en-US" sz="2800" dirty="0">
                <a:solidFill>
                  <a:srgbClr val="92D050"/>
                </a:solidFill>
              </a:rPr>
              <a:t>   # defining labels</a:t>
            </a:r>
          </a:p>
          <a:p>
            <a:r>
              <a:rPr lang="en-US" sz="2800" dirty="0"/>
              <a:t>slices = [3, 7, 8, 6]</a:t>
            </a:r>
            <a:r>
              <a:rPr lang="en-US" sz="2800" dirty="0">
                <a:solidFill>
                  <a:srgbClr val="92D050"/>
                </a:solidFill>
              </a:rPr>
              <a:t>   # portion covered by each label</a:t>
            </a:r>
          </a:p>
          <a:p>
            <a:r>
              <a:rPr lang="en-US" sz="2800" dirty="0"/>
              <a:t>colors = ['r', 'y', 'g', 'b’] </a:t>
            </a:r>
            <a:r>
              <a:rPr lang="en-US" sz="2800" dirty="0">
                <a:solidFill>
                  <a:srgbClr val="92D050"/>
                </a:solidFill>
              </a:rPr>
              <a:t> # color for each label</a:t>
            </a:r>
          </a:p>
          <a:p>
            <a:endParaRPr lang="en-US" sz="2800" dirty="0"/>
          </a:p>
          <a:p>
            <a:r>
              <a:rPr lang="en-US" sz="2800" dirty="0"/>
              <a:t> </a:t>
            </a:r>
          </a:p>
          <a:p>
            <a:r>
              <a:rPr lang="en-US" sz="2800" dirty="0">
                <a:solidFill>
                  <a:srgbClr val="92D050"/>
                </a:solidFill>
              </a:rPr>
              <a:t># plotting the pie chart</a:t>
            </a:r>
          </a:p>
          <a:p>
            <a:r>
              <a:rPr lang="en-US" sz="2800" dirty="0" err="1"/>
              <a:t>plt.pie</a:t>
            </a:r>
            <a:r>
              <a:rPr lang="en-US" sz="2800" dirty="0"/>
              <a:t>(slices, labels = activities, colors=colors,</a:t>
            </a:r>
          </a:p>
          <a:p>
            <a:r>
              <a:rPr lang="en-US" sz="2800" dirty="0"/>
              <a:t>        </a:t>
            </a:r>
            <a:r>
              <a:rPr lang="en-US" sz="2800" dirty="0" err="1"/>
              <a:t>startangle</a:t>
            </a:r>
            <a:r>
              <a:rPr lang="en-US" sz="2800" dirty="0"/>
              <a:t>=90, shadow = True, explode = (0, 0, 0.1, 0),</a:t>
            </a:r>
          </a:p>
          <a:p>
            <a:r>
              <a:rPr lang="en-US" sz="2800" dirty="0"/>
              <a:t>        radius = 1.2, </a:t>
            </a:r>
            <a:r>
              <a:rPr lang="en-US" sz="2800" dirty="0" err="1"/>
              <a:t>autopct</a:t>
            </a:r>
            <a:r>
              <a:rPr lang="en-US" sz="2800" dirty="0"/>
              <a:t> = '%1.1f%%')</a:t>
            </a:r>
          </a:p>
          <a:p>
            <a:r>
              <a:rPr lang="en-US" sz="2800" dirty="0"/>
              <a:t> </a:t>
            </a:r>
          </a:p>
          <a:p>
            <a:r>
              <a:rPr lang="en-US" sz="2800" dirty="0" err="1"/>
              <a:t>plt.legend</a:t>
            </a:r>
            <a:r>
              <a:rPr lang="en-US" sz="2800" dirty="0"/>
              <a:t>() </a:t>
            </a:r>
            <a:r>
              <a:rPr lang="en-US" sz="2800" dirty="0">
                <a:solidFill>
                  <a:srgbClr val="92D050"/>
                </a:solidFill>
              </a:rPr>
              <a:t> # plotting legend</a:t>
            </a:r>
            <a:endParaRPr lang="en-US" sz="2800" dirty="0"/>
          </a:p>
          <a:p>
            <a:r>
              <a:rPr lang="en-US" sz="2800" dirty="0" err="1"/>
              <a:t>plt.show</a:t>
            </a:r>
            <a:r>
              <a:rPr lang="en-US" sz="2800" dirty="0"/>
              <a:t>() </a:t>
            </a:r>
            <a:r>
              <a:rPr lang="en-US" sz="2800" dirty="0">
                <a:solidFill>
                  <a:srgbClr val="92D050"/>
                </a:solidFill>
              </a:rPr>
              <a:t> # showing the plot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230602390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4BA52C3-4F24-4671-B67B-7CFECB50D34B}"/>
              </a:ext>
            </a:extLst>
          </p:cNvPr>
          <p:cNvSpPr txBox="1"/>
          <p:nvPr/>
        </p:nvSpPr>
        <p:spPr>
          <a:xfrm>
            <a:off x="4492486" y="-166873"/>
            <a:ext cx="8189843" cy="65556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2800" dirty="0"/>
          </a:p>
          <a:p>
            <a:r>
              <a:rPr lang="en-US" sz="2800" dirty="0">
                <a:solidFill>
                  <a:srgbClr val="92D050"/>
                </a:solidFill>
              </a:rPr>
              <a:t># importing the required modules</a:t>
            </a:r>
          </a:p>
          <a:p>
            <a:r>
              <a:rPr lang="en-US" sz="2800" dirty="0"/>
              <a:t>import </a:t>
            </a:r>
            <a:r>
              <a:rPr lang="en-US" sz="2800" dirty="0" err="1"/>
              <a:t>matplotlib.pyplot</a:t>
            </a:r>
            <a:r>
              <a:rPr lang="en-US" sz="2800" dirty="0"/>
              <a:t> as </a:t>
            </a:r>
            <a:r>
              <a:rPr lang="en-US" sz="2800" dirty="0" err="1"/>
              <a:t>plt</a:t>
            </a:r>
            <a:endParaRPr lang="en-US" sz="2800" dirty="0"/>
          </a:p>
          <a:p>
            <a:r>
              <a:rPr lang="en-US" sz="2800" dirty="0"/>
              <a:t>import </a:t>
            </a:r>
            <a:r>
              <a:rPr lang="en-US" sz="2800" dirty="0" err="1"/>
              <a:t>numpy</a:t>
            </a:r>
            <a:r>
              <a:rPr lang="en-US" sz="2800" dirty="0"/>
              <a:t> as np</a:t>
            </a:r>
          </a:p>
          <a:p>
            <a:r>
              <a:rPr lang="en-US" sz="2800" dirty="0"/>
              <a:t> </a:t>
            </a:r>
          </a:p>
          <a:p>
            <a:r>
              <a:rPr lang="en-US" sz="2800" dirty="0">
                <a:solidFill>
                  <a:srgbClr val="92D050"/>
                </a:solidFill>
              </a:rPr>
              <a:t># setting the x - coordinates</a:t>
            </a:r>
          </a:p>
          <a:p>
            <a:r>
              <a:rPr lang="en-US" sz="2800" dirty="0"/>
              <a:t>x = </a:t>
            </a:r>
            <a:r>
              <a:rPr lang="en-US" sz="2800" dirty="0" err="1"/>
              <a:t>np.arange</a:t>
            </a:r>
            <a:r>
              <a:rPr lang="en-US" sz="2800" dirty="0"/>
              <a:t>(0, 2*(</a:t>
            </a:r>
            <a:r>
              <a:rPr lang="en-US" sz="2800" dirty="0" err="1"/>
              <a:t>np.pi</a:t>
            </a:r>
            <a:r>
              <a:rPr lang="en-US" sz="2800" dirty="0"/>
              <a:t>), 0.1)</a:t>
            </a:r>
          </a:p>
          <a:p>
            <a:r>
              <a:rPr lang="en-US" sz="2800" dirty="0">
                <a:solidFill>
                  <a:srgbClr val="92D050"/>
                </a:solidFill>
              </a:rPr>
              <a:t># setting the corresponding y - coordinates</a:t>
            </a:r>
          </a:p>
          <a:p>
            <a:r>
              <a:rPr lang="en-US" sz="2800" dirty="0"/>
              <a:t>y = </a:t>
            </a:r>
            <a:r>
              <a:rPr lang="en-US" sz="2800" dirty="0" err="1"/>
              <a:t>np.sin</a:t>
            </a:r>
            <a:r>
              <a:rPr lang="en-US" sz="2800" dirty="0"/>
              <a:t>(x)</a:t>
            </a:r>
          </a:p>
          <a:p>
            <a:r>
              <a:rPr lang="en-US" sz="2800" dirty="0"/>
              <a:t> </a:t>
            </a:r>
          </a:p>
          <a:p>
            <a:r>
              <a:rPr lang="en-US" sz="2800" dirty="0">
                <a:solidFill>
                  <a:srgbClr val="92D050"/>
                </a:solidFill>
              </a:rPr>
              <a:t># plotting the points</a:t>
            </a:r>
          </a:p>
          <a:p>
            <a:r>
              <a:rPr lang="en-US" sz="2800" dirty="0" err="1"/>
              <a:t>plt.plot</a:t>
            </a:r>
            <a:r>
              <a:rPr lang="en-US" sz="2800" dirty="0"/>
              <a:t>(x, y)</a:t>
            </a:r>
          </a:p>
          <a:p>
            <a:r>
              <a:rPr lang="en-US" sz="2800" dirty="0"/>
              <a:t> </a:t>
            </a:r>
          </a:p>
          <a:p>
            <a:r>
              <a:rPr lang="en-US" sz="2800" dirty="0">
                <a:solidFill>
                  <a:srgbClr val="92D050"/>
                </a:solidFill>
              </a:rPr>
              <a:t># function to show the plot</a:t>
            </a:r>
          </a:p>
          <a:p>
            <a:r>
              <a:rPr lang="en-US" sz="2800" dirty="0" err="1"/>
              <a:t>plt.show</a:t>
            </a:r>
            <a:r>
              <a:rPr lang="en-US" sz="2800" dirty="0"/>
              <a:t>()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4705C71-755D-4EC6-8081-2F4AAE0E4373}"/>
              </a:ext>
            </a:extLst>
          </p:cNvPr>
          <p:cNvSpPr txBox="1">
            <a:spLocks/>
          </p:cNvSpPr>
          <p:nvPr/>
        </p:nvSpPr>
        <p:spPr>
          <a:xfrm>
            <a:off x="0" y="2482297"/>
            <a:ext cx="4116706" cy="12573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/>
              <a:t>Example </a:t>
            </a:r>
          </a:p>
          <a:p>
            <a:r>
              <a:rPr lang="en-US" b="1" dirty="0"/>
              <a:t>Fourteen</a:t>
            </a:r>
          </a:p>
        </p:txBody>
      </p:sp>
    </p:spTree>
    <p:extLst>
      <p:ext uri="{BB962C8B-B14F-4D97-AF65-F5344CB8AC3E}">
        <p14:creationId xmlns:p14="http://schemas.microsoft.com/office/powerpoint/2010/main" val="2684887146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4BA52C3-4F24-4671-B67B-7CFECB50D34B}"/>
              </a:ext>
            </a:extLst>
          </p:cNvPr>
          <p:cNvSpPr txBox="1"/>
          <p:nvPr/>
        </p:nvSpPr>
        <p:spPr>
          <a:xfrm>
            <a:off x="4698443" y="1874728"/>
            <a:ext cx="7364926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import </a:t>
            </a:r>
            <a:r>
              <a:rPr lang="en-US" sz="2800" dirty="0" err="1"/>
              <a:t>matplotlib.pyplot</a:t>
            </a:r>
            <a:r>
              <a:rPr lang="en-US" sz="2800" dirty="0"/>
              <a:t> as </a:t>
            </a:r>
            <a:r>
              <a:rPr lang="en-US" sz="2800" dirty="0" err="1"/>
              <a:t>plt</a:t>
            </a:r>
            <a:endParaRPr lang="en-US" sz="2800" dirty="0"/>
          </a:p>
          <a:p>
            <a:r>
              <a:rPr lang="en-US" sz="2800" dirty="0"/>
              <a:t>import </a:t>
            </a:r>
            <a:r>
              <a:rPr lang="en-US" sz="2800" dirty="0" err="1"/>
              <a:t>numpy</a:t>
            </a:r>
            <a:r>
              <a:rPr lang="en-US" sz="2800" dirty="0"/>
              <a:t> as np</a:t>
            </a:r>
          </a:p>
          <a:p>
            <a:endParaRPr lang="en-US" sz="2800" dirty="0"/>
          </a:p>
          <a:p>
            <a:r>
              <a:rPr lang="en-US" sz="2800" dirty="0" err="1"/>
              <a:t>ypoints</a:t>
            </a:r>
            <a:r>
              <a:rPr lang="en-US" sz="2800" dirty="0"/>
              <a:t> = </a:t>
            </a:r>
            <a:r>
              <a:rPr lang="en-US" sz="2800" dirty="0" err="1"/>
              <a:t>np.array</a:t>
            </a:r>
            <a:r>
              <a:rPr lang="en-US" sz="2800" dirty="0"/>
              <a:t>([3, 8, 1, 10, 5, 7])</a:t>
            </a:r>
          </a:p>
          <a:p>
            <a:endParaRPr lang="en-US" sz="2800" dirty="0"/>
          </a:p>
          <a:p>
            <a:r>
              <a:rPr lang="en-US" sz="2800" dirty="0" err="1"/>
              <a:t>plt.plot</a:t>
            </a:r>
            <a:r>
              <a:rPr lang="en-US" sz="2800" dirty="0"/>
              <a:t>(</a:t>
            </a:r>
            <a:r>
              <a:rPr lang="en-US" sz="2800" dirty="0" err="1"/>
              <a:t>ypoints</a:t>
            </a:r>
            <a:r>
              <a:rPr lang="en-US" sz="2800" dirty="0"/>
              <a:t>)</a:t>
            </a:r>
          </a:p>
          <a:p>
            <a:r>
              <a:rPr lang="en-US" sz="2800" dirty="0" err="1"/>
              <a:t>plt.show</a:t>
            </a:r>
            <a:r>
              <a:rPr lang="en-US" sz="2800" dirty="0"/>
              <a:t>()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4705C71-755D-4EC6-8081-2F4AAE0E4373}"/>
              </a:ext>
            </a:extLst>
          </p:cNvPr>
          <p:cNvSpPr txBox="1">
            <a:spLocks/>
          </p:cNvSpPr>
          <p:nvPr/>
        </p:nvSpPr>
        <p:spPr>
          <a:xfrm>
            <a:off x="0" y="2482297"/>
            <a:ext cx="4116706" cy="12573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/>
              <a:t>Example </a:t>
            </a:r>
          </a:p>
          <a:p>
            <a:r>
              <a:rPr lang="en-US" b="1" dirty="0"/>
              <a:t>Fifteen</a:t>
            </a:r>
          </a:p>
        </p:txBody>
      </p:sp>
    </p:spTree>
    <p:extLst>
      <p:ext uri="{BB962C8B-B14F-4D97-AF65-F5344CB8AC3E}">
        <p14:creationId xmlns:p14="http://schemas.microsoft.com/office/powerpoint/2010/main" val="1627068874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83898-F038-4484-B358-84C2CE052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156594"/>
            <a:ext cx="10353762" cy="1257300"/>
          </a:xfrm>
        </p:spPr>
        <p:txBody>
          <a:bodyPr>
            <a:normAutofit fontScale="90000"/>
          </a:bodyPr>
          <a:lstStyle/>
          <a:p>
            <a:r>
              <a:rPr lang="en-US" dirty="0"/>
              <a:t>Draw a line in a diagram from position (1, 3) to position (8,10)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314B1B-6E5D-4179-BD0E-2198309165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31063" y="1600899"/>
            <a:ext cx="5319226" cy="5100507"/>
          </a:xfrm>
        </p:spPr>
        <p:txBody>
          <a:bodyPr>
            <a:normAutofit/>
          </a:bodyPr>
          <a:lstStyle/>
          <a:p>
            <a:pPr marL="36900" indent="0">
              <a:buNone/>
            </a:pPr>
            <a:r>
              <a:rPr lang="en-US" sz="2800" dirty="0">
                <a:solidFill>
                  <a:srgbClr val="FFFF00"/>
                </a:solidFill>
              </a:rPr>
              <a:t>import </a:t>
            </a:r>
            <a:r>
              <a:rPr lang="en-US" sz="2800" dirty="0" err="1">
                <a:solidFill>
                  <a:srgbClr val="FFFF00"/>
                </a:solidFill>
              </a:rPr>
              <a:t>matplotlib.pyplot</a:t>
            </a:r>
            <a:r>
              <a:rPr lang="en-US" sz="2800" dirty="0">
                <a:solidFill>
                  <a:srgbClr val="FFFF00"/>
                </a:solidFill>
              </a:rPr>
              <a:t> as </a:t>
            </a:r>
            <a:r>
              <a:rPr lang="en-US" sz="2800" dirty="0" err="1">
                <a:solidFill>
                  <a:srgbClr val="FFFF00"/>
                </a:solidFill>
              </a:rPr>
              <a:t>plt</a:t>
            </a:r>
            <a:endParaRPr lang="en-US" sz="2800" dirty="0">
              <a:solidFill>
                <a:srgbClr val="FFFF00"/>
              </a:solidFill>
            </a:endParaRPr>
          </a:p>
          <a:p>
            <a:pPr marL="36900" indent="0">
              <a:buNone/>
            </a:pPr>
            <a:r>
              <a:rPr lang="en-US" sz="2800" dirty="0">
                <a:solidFill>
                  <a:srgbClr val="FFFF00"/>
                </a:solidFill>
              </a:rPr>
              <a:t>import </a:t>
            </a:r>
            <a:r>
              <a:rPr lang="en-US" sz="2800" dirty="0" err="1">
                <a:solidFill>
                  <a:srgbClr val="FFFF00"/>
                </a:solidFill>
              </a:rPr>
              <a:t>numpy</a:t>
            </a:r>
            <a:r>
              <a:rPr lang="en-US" sz="2800" dirty="0">
                <a:solidFill>
                  <a:srgbClr val="FFFF00"/>
                </a:solidFill>
              </a:rPr>
              <a:t> as np</a:t>
            </a:r>
          </a:p>
          <a:p>
            <a:pPr marL="36900" indent="0">
              <a:buNone/>
            </a:pPr>
            <a:endParaRPr lang="en-US" sz="2800" dirty="0">
              <a:solidFill>
                <a:srgbClr val="FFFF00"/>
              </a:solidFill>
            </a:endParaRPr>
          </a:p>
          <a:p>
            <a:pPr marL="36900" indent="0">
              <a:buNone/>
            </a:pPr>
            <a:r>
              <a:rPr lang="en-US" sz="2800" dirty="0" err="1">
                <a:solidFill>
                  <a:srgbClr val="FFFF00"/>
                </a:solidFill>
              </a:rPr>
              <a:t>xpoints</a:t>
            </a:r>
            <a:r>
              <a:rPr lang="en-US" sz="2800" dirty="0">
                <a:solidFill>
                  <a:srgbClr val="FFFF00"/>
                </a:solidFill>
              </a:rPr>
              <a:t> = </a:t>
            </a:r>
            <a:r>
              <a:rPr lang="en-US" sz="2800" dirty="0" err="1">
                <a:solidFill>
                  <a:srgbClr val="FFFF00"/>
                </a:solidFill>
              </a:rPr>
              <a:t>np.array</a:t>
            </a:r>
            <a:r>
              <a:rPr lang="en-US" sz="2800" dirty="0">
                <a:solidFill>
                  <a:srgbClr val="FFFF00"/>
                </a:solidFill>
              </a:rPr>
              <a:t>([1, 8])</a:t>
            </a:r>
          </a:p>
          <a:p>
            <a:pPr marL="36900" indent="0">
              <a:buNone/>
            </a:pPr>
            <a:r>
              <a:rPr lang="en-US" sz="2800" dirty="0" err="1">
                <a:solidFill>
                  <a:srgbClr val="FFFF00"/>
                </a:solidFill>
              </a:rPr>
              <a:t>ypoints</a:t>
            </a:r>
            <a:r>
              <a:rPr lang="en-US" sz="2800" dirty="0">
                <a:solidFill>
                  <a:srgbClr val="FFFF00"/>
                </a:solidFill>
              </a:rPr>
              <a:t> = </a:t>
            </a:r>
            <a:r>
              <a:rPr lang="en-US" sz="2800" dirty="0" err="1">
                <a:solidFill>
                  <a:srgbClr val="FFFF00"/>
                </a:solidFill>
              </a:rPr>
              <a:t>np.array</a:t>
            </a:r>
            <a:r>
              <a:rPr lang="en-US" sz="2800" dirty="0">
                <a:solidFill>
                  <a:srgbClr val="FFFF00"/>
                </a:solidFill>
              </a:rPr>
              <a:t>([3,10]) </a:t>
            </a:r>
          </a:p>
          <a:p>
            <a:pPr marL="36900" indent="0">
              <a:buNone/>
            </a:pPr>
            <a:endParaRPr lang="en-US" sz="2800" dirty="0">
              <a:solidFill>
                <a:srgbClr val="FFFF00"/>
              </a:solidFill>
            </a:endParaRPr>
          </a:p>
          <a:p>
            <a:pPr marL="36900" indent="0">
              <a:buNone/>
            </a:pPr>
            <a:r>
              <a:rPr lang="en-US" sz="2800" dirty="0" err="1">
                <a:solidFill>
                  <a:srgbClr val="FFFF00"/>
                </a:solidFill>
              </a:rPr>
              <a:t>plt.plot</a:t>
            </a:r>
            <a:r>
              <a:rPr lang="en-US" sz="2800" dirty="0">
                <a:solidFill>
                  <a:srgbClr val="FFFF00"/>
                </a:solidFill>
              </a:rPr>
              <a:t>(</a:t>
            </a:r>
            <a:r>
              <a:rPr lang="en-US" sz="2800" dirty="0" err="1">
                <a:solidFill>
                  <a:srgbClr val="FFFF00"/>
                </a:solidFill>
              </a:rPr>
              <a:t>xpoints</a:t>
            </a:r>
            <a:r>
              <a:rPr lang="en-US" sz="2800" dirty="0">
                <a:solidFill>
                  <a:srgbClr val="FFFF00"/>
                </a:solidFill>
              </a:rPr>
              <a:t>, </a:t>
            </a:r>
            <a:r>
              <a:rPr lang="en-US" sz="2800" dirty="0" err="1">
                <a:solidFill>
                  <a:srgbClr val="FFFF00"/>
                </a:solidFill>
              </a:rPr>
              <a:t>ypoints</a:t>
            </a:r>
            <a:r>
              <a:rPr lang="en-US" sz="2800" dirty="0">
                <a:solidFill>
                  <a:srgbClr val="FFFF00"/>
                </a:solidFill>
              </a:rPr>
              <a:t>)</a:t>
            </a:r>
          </a:p>
          <a:p>
            <a:pPr marL="36900" indent="0">
              <a:buNone/>
            </a:pPr>
            <a:r>
              <a:rPr lang="en-US" sz="2800" dirty="0" err="1">
                <a:solidFill>
                  <a:srgbClr val="FFFF00"/>
                </a:solidFill>
              </a:rPr>
              <a:t>plt.show</a:t>
            </a:r>
            <a:r>
              <a:rPr lang="en-US" sz="2800" dirty="0">
                <a:solidFill>
                  <a:srgbClr val="FFFF00"/>
                </a:solidFill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916179885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83898-F038-4484-B358-84C2CE052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156594"/>
            <a:ext cx="10353762" cy="1257300"/>
          </a:xfrm>
        </p:spPr>
        <p:txBody>
          <a:bodyPr>
            <a:normAutofit fontScale="90000"/>
          </a:bodyPr>
          <a:lstStyle/>
          <a:p>
            <a:r>
              <a:rPr lang="en-US" dirty="0"/>
              <a:t>Draw 2 points in a diagram from position     (1, 3) to position (8,10)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314B1B-6E5D-4179-BD0E-2198309165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31063" y="1600899"/>
            <a:ext cx="5319226" cy="5100507"/>
          </a:xfrm>
        </p:spPr>
        <p:txBody>
          <a:bodyPr>
            <a:normAutofit/>
          </a:bodyPr>
          <a:lstStyle/>
          <a:p>
            <a:pPr marL="36900" indent="0">
              <a:buNone/>
            </a:pPr>
            <a:r>
              <a:rPr lang="en-US" sz="2800" dirty="0">
                <a:solidFill>
                  <a:srgbClr val="FFFF00"/>
                </a:solidFill>
              </a:rPr>
              <a:t>import </a:t>
            </a:r>
            <a:r>
              <a:rPr lang="en-US" sz="2800" dirty="0" err="1">
                <a:solidFill>
                  <a:srgbClr val="FFFF00"/>
                </a:solidFill>
              </a:rPr>
              <a:t>matplotlib.pyplot</a:t>
            </a:r>
            <a:r>
              <a:rPr lang="en-US" sz="2800" dirty="0">
                <a:solidFill>
                  <a:srgbClr val="FFFF00"/>
                </a:solidFill>
              </a:rPr>
              <a:t> as </a:t>
            </a:r>
            <a:r>
              <a:rPr lang="en-US" sz="2800" dirty="0" err="1">
                <a:solidFill>
                  <a:srgbClr val="FFFF00"/>
                </a:solidFill>
              </a:rPr>
              <a:t>plt</a:t>
            </a:r>
            <a:endParaRPr lang="en-US" sz="2800" dirty="0">
              <a:solidFill>
                <a:srgbClr val="FFFF00"/>
              </a:solidFill>
            </a:endParaRPr>
          </a:p>
          <a:p>
            <a:pPr marL="36900" indent="0">
              <a:buNone/>
            </a:pPr>
            <a:r>
              <a:rPr lang="en-US" sz="2800" dirty="0">
                <a:solidFill>
                  <a:srgbClr val="FFFF00"/>
                </a:solidFill>
              </a:rPr>
              <a:t>import </a:t>
            </a:r>
            <a:r>
              <a:rPr lang="en-US" sz="2800" dirty="0" err="1">
                <a:solidFill>
                  <a:srgbClr val="FFFF00"/>
                </a:solidFill>
              </a:rPr>
              <a:t>numpy</a:t>
            </a:r>
            <a:r>
              <a:rPr lang="en-US" sz="2800" dirty="0">
                <a:solidFill>
                  <a:srgbClr val="FFFF00"/>
                </a:solidFill>
              </a:rPr>
              <a:t> as np</a:t>
            </a:r>
          </a:p>
          <a:p>
            <a:pPr marL="36900" indent="0">
              <a:buNone/>
            </a:pPr>
            <a:endParaRPr lang="en-US" sz="2800" dirty="0">
              <a:solidFill>
                <a:srgbClr val="FFFF00"/>
              </a:solidFill>
            </a:endParaRPr>
          </a:p>
          <a:p>
            <a:pPr marL="36900" indent="0">
              <a:buNone/>
            </a:pPr>
            <a:r>
              <a:rPr lang="en-US" sz="2800" dirty="0" err="1">
                <a:solidFill>
                  <a:srgbClr val="FFFF00"/>
                </a:solidFill>
              </a:rPr>
              <a:t>xpoints</a:t>
            </a:r>
            <a:r>
              <a:rPr lang="en-US" sz="2800" dirty="0">
                <a:solidFill>
                  <a:srgbClr val="FFFF00"/>
                </a:solidFill>
              </a:rPr>
              <a:t> = </a:t>
            </a:r>
            <a:r>
              <a:rPr lang="en-US" sz="2800" dirty="0" err="1">
                <a:solidFill>
                  <a:srgbClr val="FFFF00"/>
                </a:solidFill>
              </a:rPr>
              <a:t>np.array</a:t>
            </a:r>
            <a:r>
              <a:rPr lang="en-US" sz="2800" dirty="0">
                <a:solidFill>
                  <a:srgbClr val="FFFF00"/>
                </a:solidFill>
              </a:rPr>
              <a:t>([1, 8])</a:t>
            </a:r>
          </a:p>
          <a:p>
            <a:pPr marL="36900" indent="0">
              <a:buNone/>
            </a:pPr>
            <a:r>
              <a:rPr lang="en-US" sz="2800" dirty="0" err="1">
                <a:solidFill>
                  <a:srgbClr val="FFFF00"/>
                </a:solidFill>
              </a:rPr>
              <a:t>ypoints</a:t>
            </a:r>
            <a:r>
              <a:rPr lang="en-US" sz="2800" dirty="0">
                <a:solidFill>
                  <a:srgbClr val="FFFF00"/>
                </a:solidFill>
              </a:rPr>
              <a:t> = </a:t>
            </a:r>
            <a:r>
              <a:rPr lang="en-US" sz="2800" dirty="0" err="1">
                <a:solidFill>
                  <a:srgbClr val="FFFF00"/>
                </a:solidFill>
              </a:rPr>
              <a:t>np.array</a:t>
            </a:r>
            <a:r>
              <a:rPr lang="en-US" sz="2800" dirty="0">
                <a:solidFill>
                  <a:srgbClr val="FFFF00"/>
                </a:solidFill>
              </a:rPr>
              <a:t>([3,10]) </a:t>
            </a:r>
          </a:p>
          <a:p>
            <a:pPr marL="36900" indent="0">
              <a:buNone/>
            </a:pPr>
            <a:endParaRPr lang="en-US" sz="2800" dirty="0">
              <a:solidFill>
                <a:srgbClr val="FFFF00"/>
              </a:solidFill>
            </a:endParaRPr>
          </a:p>
          <a:p>
            <a:pPr marL="36900" indent="0">
              <a:buNone/>
            </a:pPr>
            <a:r>
              <a:rPr lang="en-US" sz="2800" dirty="0" err="1">
                <a:solidFill>
                  <a:srgbClr val="FFFF00"/>
                </a:solidFill>
              </a:rPr>
              <a:t>plt.plot</a:t>
            </a:r>
            <a:r>
              <a:rPr lang="en-US" sz="2800" dirty="0">
                <a:solidFill>
                  <a:srgbClr val="FFFF00"/>
                </a:solidFill>
              </a:rPr>
              <a:t>(</a:t>
            </a:r>
            <a:r>
              <a:rPr lang="en-US" sz="2800" dirty="0" err="1">
                <a:solidFill>
                  <a:srgbClr val="FFFF00"/>
                </a:solidFill>
              </a:rPr>
              <a:t>xpoints</a:t>
            </a:r>
            <a:r>
              <a:rPr lang="en-US" sz="2800" dirty="0">
                <a:solidFill>
                  <a:srgbClr val="FFFF00"/>
                </a:solidFill>
              </a:rPr>
              <a:t>, </a:t>
            </a:r>
            <a:r>
              <a:rPr lang="en-US" sz="2800" dirty="0" err="1">
                <a:solidFill>
                  <a:srgbClr val="FFFF00"/>
                </a:solidFill>
              </a:rPr>
              <a:t>ypoints</a:t>
            </a:r>
            <a:r>
              <a:rPr lang="en-US" sz="2800" dirty="0">
                <a:solidFill>
                  <a:srgbClr val="FFFF00"/>
                </a:solidFill>
              </a:rPr>
              <a:t>, ‘o’)</a:t>
            </a:r>
          </a:p>
          <a:p>
            <a:pPr marL="36900" indent="0">
              <a:buNone/>
            </a:pPr>
            <a:r>
              <a:rPr lang="en-US" sz="2800" dirty="0" err="1">
                <a:solidFill>
                  <a:srgbClr val="FFFF00"/>
                </a:solidFill>
              </a:rPr>
              <a:t>plt.show</a:t>
            </a:r>
            <a:r>
              <a:rPr lang="en-US" sz="2800" dirty="0">
                <a:solidFill>
                  <a:srgbClr val="FFFF00"/>
                </a:solidFill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491048859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83898-F038-4484-B358-84C2CE052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299207"/>
            <a:ext cx="10353762" cy="1257300"/>
          </a:xfrm>
        </p:spPr>
        <p:txBody>
          <a:bodyPr>
            <a:normAutofit fontScale="90000"/>
          </a:bodyPr>
          <a:lstStyle/>
          <a:p>
            <a:r>
              <a:rPr lang="en-US" dirty="0"/>
              <a:t>Draw a line in a diagram from </a:t>
            </a:r>
            <a:br>
              <a:rPr lang="en-US" dirty="0"/>
            </a:br>
            <a:r>
              <a:rPr lang="en-US" dirty="0"/>
              <a:t>position (1, 3) to (2, 8) then to (6, 1) and </a:t>
            </a:r>
            <a:br>
              <a:rPr lang="en-US" dirty="0"/>
            </a:br>
            <a:r>
              <a:rPr lang="en-US" dirty="0"/>
              <a:t>finally to position (8,10)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314B1B-6E5D-4179-BD0E-2198309165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31063" y="1860958"/>
            <a:ext cx="5319226" cy="5100507"/>
          </a:xfrm>
        </p:spPr>
        <p:txBody>
          <a:bodyPr>
            <a:normAutofit/>
          </a:bodyPr>
          <a:lstStyle/>
          <a:p>
            <a:pPr marL="36900" indent="0">
              <a:buNone/>
            </a:pPr>
            <a:r>
              <a:rPr lang="en-US" sz="2800" dirty="0">
                <a:solidFill>
                  <a:srgbClr val="FFFF00"/>
                </a:solidFill>
              </a:rPr>
              <a:t>import </a:t>
            </a:r>
            <a:r>
              <a:rPr lang="en-US" sz="2800" dirty="0" err="1">
                <a:solidFill>
                  <a:srgbClr val="FFFF00"/>
                </a:solidFill>
              </a:rPr>
              <a:t>matplotlib.pyplot</a:t>
            </a:r>
            <a:r>
              <a:rPr lang="en-US" sz="2800" dirty="0">
                <a:solidFill>
                  <a:srgbClr val="FFFF00"/>
                </a:solidFill>
              </a:rPr>
              <a:t> as </a:t>
            </a:r>
            <a:r>
              <a:rPr lang="en-US" sz="2800" dirty="0" err="1">
                <a:solidFill>
                  <a:srgbClr val="FFFF00"/>
                </a:solidFill>
              </a:rPr>
              <a:t>plt</a:t>
            </a:r>
            <a:endParaRPr lang="en-US" sz="2800" dirty="0">
              <a:solidFill>
                <a:srgbClr val="FFFF00"/>
              </a:solidFill>
            </a:endParaRPr>
          </a:p>
          <a:p>
            <a:pPr marL="36900" indent="0">
              <a:buNone/>
            </a:pPr>
            <a:r>
              <a:rPr lang="en-US" sz="2800" dirty="0">
                <a:solidFill>
                  <a:srgbClr val="FFFF00"/>
                </a:solidFill>
              </a:rPr>
              <a:t>import </a:t>
            </a:r>
            <a:r>
              <a:rPr lang="en-US" sz="2800" dirty="0" err="1">
                <a:solidFill>
                  <a:srgbClr val="FFFF00"/>
                </a:solidFill>
              </a:rPr>
              <a:t>numpy</a:t>
            </a:r>
            <a:r>
              <a:rPr lang="en-US" sz="2800" dirty="0">
                <a:solidFill>
                  <a:srgbClr val="FFFF00"/>
                </a:solidFill>
              </a:rPr>
              <a:t> as np</a:t>
            </a:r>
          </a:p>
          <a:p>
            <a:pPr marL="36900" indent="0">
              <a:buNone/>
            </a:pPr>
            <a:endParaRPr lang="en-US" sz="2800" dirty="0">
              <a:solidFill>
                <a:srgbClr val="FFFF00"/>
              </a:solidFill>
            </a:endParaRPr>
          </a:p>
          <a:p>
            <a:pPr marL="36900" indent="0">
              <a:buNone/>
            </a:pPr>
            <a:r>
              <a:rPr lang="en-US" sz="2800" dirty="0" err="1">
                <a:solidFill>
                  <a:srgbClr val="FFFF00"/>
                </a:solidFill>
              </a:rPr>
              <a:t>xpoints</a:t>
            </a:r>
            <a:r>
              <a:rPr lang="en-US" sz="2800" dirty="0">
                <a:solidFill>
                  <a:srgbClr val="FFFF00"/>
                </a:solidFill>
              </a:rPr>
              <a:t> = </a:t>
            </a:r>
            <a:r>
              <a:rPr lang="en-US" sz="2800" dirty="0" err="1">
                <a:solidFill>
                  <a:srgbClr val="FFFF00"/>
                </a:solidFill>
              </a:rPr>
              <a:t>np.array</a:t>
            </a:r>
            <a:r>
              <a:rPr lang="en-US" sz="2800" dirty="0">
                <a:solidFill>
                  <a:srgbClr val="FFFF00"/>
                </a:solidFill>
              </a:rPr>
              <a:t>([1, 8])</a:t>
            </a:r>
          </a:p>
          <a:p>
            <a:pPr marL="36900" indent="0">
              <a:buNone/>
            </a:pPr>
            <a:r>
              <a:rPr lang="en-US" sz="2800" dirty="0" err="1">
                <a:solidFill>
                  <a:srgbClr val="FFFF00"/>
                </a:solidFill>
              </a:rPr>
              <a:t>ypoints</a:t>
            </a:r>
            <a:r>
              <a:rPr lang="en-US" sz="2800" dirty="0">
                <a:solidFill>
                  <a:srgbClr val="FFFF00"/>
                </a:solidFill>
              </a:rPr>
              <a:t> = </a:t>
            </a:r>
            <a:r>
              <a:rPr lang="en-US" sz="2800" dirty="0" err="1">
                <a:solidFill>
                  <a:srgbClr val="FFFF00"/>
                </a:solidFill>
              </a:rPr>
              <a:t>np.array</a:t>
            </a:r>
            <a:r>
              <a:rPr lang="en-US" sz="2800" dirty="0">
                <a:solidFill>
                  <a:srgbClr val="FFFF00"/>
                </a:solidFill>
              </a:rPr>
              <a:t>([3,10]) </a:t>
            </a:r>
          </a:p>
          <a:p>
            <a:pPr marL="36900" indent="0">
              <a:buNone/>
            </a:pPr>
            <a:endParaRPr lang="en-US" sz="2800" dirty="0">
              <a:solidFill>
                <a:srgbClr val="FFFF00"/>
              </a:solidFill>
            </a:endParaRPr>
          </a:p>
          <a:p>
            <a:pPr marL="36900" indent="0">
              <a:buNone/>
            </a:pPr>
            <a:r>
              <a:rPr lang="en-US" sz="2800" dirty="0" err="1">
                <a:solidFill>
                  <a:srgbClr val="FFFF00"/>
                </a:solidFill>
              </a:rPr>
              <a:t>plt.plot</a:t>
            </a:r>
            <a:r>
              <a:rPr lang="en-US" sz="2800" dirty="0">
                <a:solidFill>
                  <a:srgbClr val="FFFF00"/>
                </a:solidFill>
              </a:rPr>
              <a:t>(</a:t>
            </a:r>
            <a:r>
              <a:rPr lang="en-US" sz="2800" dirty="0" err="1">
                <a:solidFill>
                  <a:srgbClr val="FFFF00"/>
                </a:solidFill>
              </a:rPr>
              <a:t>xpoints</a:t>
            </a:r>
            <a:r>
              <a:rPr lang="en-US" sz="2800" dirty="0">
                <a:solidFill>
                  <a:srgbClr val="FFFF00"/>
                </a:solidFill>
              </a:rPr>
              <a:t>, </a:t>
            </a:r>
            <a:r>
              <a:rPr lang="en-US" sz="2800" dirty="0" err="1">
                <a:solidFill>
                  <a:srgbClr val="FFFF00"/>
                </a:solidFill>
              </a:rPr>
              <a:t>ypoints</a:t>
            </a:r>
            <a:r>
              <a:rPr lang="en-US" sz="2800" dirty="0">
                <a:solidFill>
                  <a:srgbClr val="FFFF00"/>
                </a:solidFill>
              </a:rPr>
              <a:t>, ‘o’)</a:t>
            </a:r>
          </a:p>
          <a:p>
            <a:pPr marL="36900" indent="0">
              <a:buNone/>
            </a:pPr>
            <a:r>
              <a:rPr lang="en-US" sz="2800" dirty="0" err="1">
                <a:solidFill>
                  <a:srgbClr val="FFFF00"/>
                </a:solidFill>
              </a:rPr>
              <a:t>plt.show</a:t>
            </a:r>
            <a:r>
              <a:rPr lang="en-US" sz="2800" dirty="0">
                <a:solidFill>
                  <a:srgbClr val="FFFF00"/>
                </a:solidFill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032027761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FC48B-9B26-445F-8E57-190C1D2E6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139816"/>
            <a:ext cx="10353762" cy="1257300"/>
          </a:xfrm>
        </p:spPr>
        <p:txBody>
          <a:bodyPr/>
          <a:lstStyle/>
          <a:p>
            <a:r>
              <a:rPr lang="en-US" dirty="0"/>
              <a:t>Customize – Customize - Customize</a:t>
            </a:r>
          </a:p>
        </p:txBody>
      </p:sp>
      <p:pic>
        <p:nvPicPr>
          <p:cNvPr id="11" name="Picture 10" descr="Table&#10;&#10;Description automatically generated">
            <a:extLst>
              <a:ext uri="{FF2B5EF4-FFF2-40B4-BE49-F238E27FC236}">
                <a16:creationId xmlns:a16="http://schemas.microsoft.com/office/drawing/2014/main" id="{FB1C94B2-AFC7-4BB7-82F6-59D440FB17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674" y="1397116"/>
            <a:ext cx="5053013" cy="5331263"/>
          </a:xfrm>
          <a:prstGeom prst="rect">
            <a:avLst/>
          </a:prstGeom>
        </p:spPr>
      </p:pic>
      <p:pic>
        <p:nvPicPr>
          <p:cNvPr id="13" name="Picture 12" descr="Table&#10;&#10;Description automatically generated">
            <a:extLst>
              <a:ext uri="{FF2B5EF4-FFF2-40B4-BE49-F238E27FC236}">
                <a16:creationId xmlns:a16="http://schemas.microsoft.com/office/drawing/2014/main" id="{84586F80-346E-4DD4-AC5A-FA2E8DC298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2833" y="1160267"/>
            <a:ext cx="4210048" cy="569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687542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1942B651-BB69-4CB9-9AA6-0E5D3B3062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8330" y="340518"/>
            <a:ext cx="8675339" cy="6176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661087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DDA2C1-8799-4908-AA9B-859B71641A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1744910"/>
            <a:ext cx="10353762" cy="2312740"/>
          </a:xfrm>
        </p:spPr>
        <p:txBody>
          <a:bodyPr/>
          <a:lstStyle/>
          <a:p>
            <a:r>
              <a:rPr lang="en-US" dirty="0"/>
              <a:t>Biggest difference between Python lists and NumPy arrays:</a:t>
            </a:r>
            <a:br>
              <a:rPr lang="en-US" dirty="0"/>
            </a:br>
            <a:r>
              <a:rPr lang="en-US" dirty="0"/>
              <a:t>NumPy arrays are homogeneous</a:t>
            </a:r>
          </a:p>
        </p:txBody>
      </p:sp>
      <p:sp>
        <p:nvSpPr>
          <p:cNvPr id="3" name="Arrow: Down 2">
            <a:extLst>
              <a:ext uri="{FF2B5EF4-FFF2-40B4-BE49-F238E27FC236}">
                <a16:creationId xmlns:a16="http://schemas.microsoft.com/office/drawing/2014/main" id="{3ED2FCC3-C3F6-4D89-875D-2E792F28F08F}"/>
              </a:ext>
            </a:extLst>
          </p:cNvPr>
          <p:cNvSpPr/>
          <p:nvPr/>
        </p:nvSpPr>
        <p:spPr>
          <a:xfrm>
            <a:off x="7675927" y="3884102"/>
            <a:ext cx="1233182" cy="1434517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8F0F63-6329-40B6-8CA9-C98F25B0D7F2}"/>
              </a:ext>
            </a:extLst>
          </p:cNvPr>
          <p:cNvSpPr txBox="1"/>
          <p:nvPr/>
        </p:nvSpPr>
        <p:spPr>
          <a:xfrm>
            <a:off x="6354661" y="5343786"/>
            <a:ext cx="38757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Of the same or a similar </a:t>
            </a:r>
          </a:p>
          <a:p>
            <a:pPr algn="ctr"/>
            <a:r>
              <a:rPr lang="en-US" dirty="0"/>
              <a:t>kind or nature</a:t>
            </a:r>
          </a:p>
        </p:txBody>
      </p:sp>
    </p:spTree>
    <p:extLst>
      <p:ext uri="{BB962C8B-B14F-4D97-AF65-F5344CB8AC3E}">
        <p14:creationId xmlns:p14="http://schemas.microsoft.com/office/powerpoint/2010/main" val="2966402251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, table&#10;&#10;Description automatically generated">
            <a:extLst>
              <a:ext uri="{FF2B5EF4-FFF2-40B4-BE49-F238E27FC236}">
                <a16:creationId xmlns:a16="http://schemas.microsoft.com/office/drawing/2014/main" id="{537C3405-A329-488D-A876-5B5ADBBD20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8390" y="1235868"/>
            <a:ext cx="8375220" cy="4386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551698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0717372-D22C-49FB-8599-04B2179C65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8775" y="2041325"/>
            <a:ext cx="9114447" cy="5953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CAD5312-8223-4568-9244-B0EEA6A4B7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330" y="4311852"/>
            <a:ext cx="10497335" cy="5953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7DC64DE-051C-4D7C-B5E9-0CADD8BC7C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5878" y="3086101"/>
            <a:ext cx="10160240" cy="7762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C492643-AF5E-4C65-BE4C-216EE9A5FA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34385" y="996549"/>
            <a:ext cx="7123228" cy="59531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CD02B9A-6390-4C26-A23E-2E0732DCE9E5}"/>
              </a:ext>
            </a:extLst>
          </p:cNvPr>
          <p:cNvSpPr txBox="1"/>
          <p:nvPr/>
        </p:nvSpPr>
        <p:spPr>
          <a:xfrm>
            <a:off x="4158687" y="5168953"/>
            <a:ext cx="5724644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ms</a:t>
            </a:r>
            <a:r>
              <a:rPr lang="en-US" sz="2800" dirty="0"/>
              <a:t> = </a:t>
            </a:r>
            <a:r>
              <a:rPr lang="en-US" sz="2800" dirty="0" err="1"/>
              <a:t>markersize</a:t>
            </a:r>
            <a:r>
              <a:rPr lang="en-US" sz="2800" dirty="0"/>
              <a:t>		</a:t>
            </a:r>
          </a:p>
          <a:p>
            <a:r>
              <a:rPr lang="en-US" sz="2800" dirty="0" err="1"/>
              <a:t>mec</a:t>
            </a:r>
            <a:r>
              <a:rPr lang="en-US" sz="2800" dirty="0"/>
              <a:t> = marker edge color		</a:t>
            </a:r>
          </a:p>
          <a:p>
            <a:r>
              <a:rPr lang="en-US" sz="2800" dirty="0" err="1"/>
              <a:t>mfc</a:t>
            </a:r>
            <a:r>
              <a:rPr lang="en-US" sz="2800" dirty="0"/>
              <a:t> = marker face color</a:t>
            </a:r>
          </a:p>
        </p:txBody>
      </p:sp>
    </p:spTree>
    <p:extLst>
      <p:ext uri="{BB962C8B-B14F-4D97-AF65-F5344CB8AC3E}">
        <p14:creationId xmlns:p14="http://schemas.microsoft.com/office/powerpoint/2010/main" val="3504241888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01E420-B64A-4CC0-A687-D15E34297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078" y="19514"/>
            <a:ext cx="11396870" cy="2034574"/>
          </a:xfrm>
        </p:spPr>
        <p:txBody>
          <a:bodyPr>
            <a:normAutofit/>
          </a:bodyPr>
          <a:lstStyle/>
          <a:p>
            <a:r>
              <a:rPr lang="en-US" sz="4800" b="1" dirty="0"/>
              <a:t>One way to initialize NumPy arrays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A8EAF3-FBDF-449F-AFBD-2B2B56A9A5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903228"/>
            <a:ext cx="10353762" cy="4656964"/>
          </a:xfrm>
        </p:spPr>
        <p:txBody>
          <a:bodyPr/>
          <a:lstStyle/>
          <a:p>
            <a:pPr marL="36900" indent="0" algn="ctr">
              <a:buNone/>
            </a:pPr>
            <a:r>
              <a:rPr lang="en-US" sz="2400" dirty="0"/>
              <a:t>a = </a:t>
            </a:r>
            <a:r>
              <a:rPr lang="en-US" sz="2400" dirty="0" err="1"/>
              <a:t>np.array</a:t>
            </a:r>
            <a:r>
              <a:rPr lang="en-US" sz="2400" dirty="0"/>
              <a:t>([1, 2, 3, 4, 5, 6])</a:t>
            </a:r>
          </a:p>
          <a:p>
            <a:pPr marL="36900" indent="0" algn="ctr">
              <a:buNone/>
            </a:pPr>
            <a:r>
              <a:rPr lang="en-US" dirty="0"/>
              <a:t>Or</a:t>
            </a:r>
          </a:p>
          <a:p>
            <a:pPr marL="36900" indent="0" algn="ctr">
              <a:buNone/>
            </a:pPr>
            <a:r>
              <a:rPr lang="en-US" sz="2400" dirty="0"/>
              <a:t>a = </a:t>
            </a:r>
            <a:r>
              <a:rPr lang="en-US" sz="2400" dirty="0" err="1"/>
              <a:t>np.array</a:t>
            </a:r>
            <a:r>
              <a:rPr lang="en-US" sz="2400" dirty="0"/>
              <a:t>([[1,2,3,4], [5,6,7,8],[9,10,11,12]])</a:t>
            </a:r>
          </a:p>
          <a:p>
            <a:pPr marL="36900" indent="0" algn="ctr">
              <a:buNone/>
            </a:pPr>
            <a:endParaRPr lang="en-US" dirty="0"/>
          </a:p>
          <a:p>
            <a:pPr marL="36900" indent="0" algn="ctr">
              <a:buNone/>
            </a:pPr>
            <a:r>
              <a:rPr lang="en-US" sz="2400" dirty="0"/>
              <a:t>Access elements by starting with element “0”</a:t>
            </a:r>
          </a:p>
          <a:p>
            <a:pPr marL="36900" indent="0" algn="ctr">
              <a:buNone/>
            </a:pPr>
            <a:endParaRPr lang="en-US" dirty="0"/>
          </a:p>
          <a:p>
            <a:pPr marL="36900" indent="0" algn="ctr">
              <a:buNone/>
            </a:pPr>
            <a:r>
              <a:rPr lang="en-US" sz="2400" dirty="0"/>
              <a:t>print(a[0])</a:t>
            </a:r>
          </a:p>
          <a:p>
            <a:pPr marL="36900" indent="0" algn="ctr">
              <a:buNone/>
            </a:pPr>
            <a:r>
              <a:rPr lang="en-US" sz="2400" dirty="0"/>
              <a:t>[1 2 3 4]</a:t>
            </a:r>
          </a:p>
        </p:txBody>
      </p:sp>
    </p:spTree>
    <p:extLst>
      <p:ext uri="{BB962C8B-B14F-4D97-AF65-F5344CB8AC3E}">
        <p14:creationId xmlns:p14="http://schemas.microsoft.com/office/powerpoint/2010/main" val="3751331842"/>
      </p:ext>
    </p:extLst>
  </p:cSld>
  <p:clrMapOvr>
    <a:masterClrMapping/>
  </p:clrMapOvr>
  <p:transition spd="slow">
    <p:randomBar dir="vert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3E153-28F5-4C73-808E-DEEECB451E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299207"/>
            <a:ext cx="4606161" cy="1261872"/>
          </a:xfrm>
        </p:spPr>
        <p:txBody>
          <a:bodyPr>
            <a:normAutofit/>
          </a:bodyPr>
          <a:lstStyle/>
          <a:p>
            <a:r>
              <a:rPr lang="en-US" sz="4800" b="1" u="sng" dirty="0"/>
              <a:t>Useful keywords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961685-CD86-48A4-8879-B0FA6B85A2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3795" y="1267464"/>
            <a:ext cx="4856841" cy="5309505"/>
          </a:xfrm>
        </p:spPr>
        <p:txBody>
          <a:bodyPr/>
          <a:lstStyle/>
          <a:p>
            <a:r>
              <a:rPr lang="en-US" dirty="0" err="1"/>
              <a:t>Ndarray</a:t>
            </a:r>
            <a:r>
              <a:rPr lang="en-US" dirty="0"/>
              <a:t> = N-dimensional array</a:t>
            </a:r>
          </a:p>
          <a:p>
            <a:r>
              <a:rPr lang="en-US" dirty="0"/>
              <a:t>1-D = one dimensional array</a:t>
            </a:r>
          </a:p>
          <a:p>
            <a:r>
              <a:rPr lang="en-US" dirty="0"/>
              <a:t>2-D = two-dimensional array</a:t>
            </a:r>
          </a:p>
          <a:p>
            <a:r>
              <a:rPr lang="en-US" dirty="0"/>
              <a:t>Vector = an array with a single dimension</a:t>
            </a:r>
          </a:p>
          <a:p>
            <a:r>
              <a:rPr lang="en-US" dirty="0"/>
              <a:t>Matrix = an array with two dimensions</a:t>
            </a:r>
          </a:p>
          <a:p>
            <a:r>
              <a:rPr lang="en-US" dirty="0"/>
              <a:t>Tensor = an array with 3+ dimensions</a:t>
            </a:r>
          </a:p>
          <a:p>
            <a:r>
              <a:rPr lang="en-US" dirty="0"/>
              <a:t>Dimensions = axes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9AC1A8-F36D-446F-A1DA-51CDC97B6C5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36900" indent="0" algn="ctr">
              <a:buNone/>
            </a:pPr>
            <a:r>
              <a:rPr lang="en-US" dirty="0"/>
              <a:t>[[0., 0., 0.], [1., 1., 1.]]</a:t>
            </a:r>
          </a:p>
          <a:p>
            <a:r>
              <a:rPr lang="en-US" dirty="0"/>
              <a:t>2-D array</a:t>
            </a:r>
          </a:p>
          <a:p>
            <a:r>
              <a:rPr lang="en-US" dirty="0"/>
              <a:t>2 axes</a:t>
            </a:r>
          </a:p>
          <a:p>
            <a:r>
              <a:rPr lang="en-US" dirty="0"/>
              <a:t>First axis: length of 2</a:t>
            </a:r>
          </a:p>
          <a:p>
            <a:r>
              <a:rPr lang="en-US" dirty="0"/>
              <a:t>Second axis: length of 3</a:t>
            </a:r>
          </a:p>
        </p:txBody>
      </p:sp>
    </p:spTree>
    <p:extLst>
      <p:ext uri="{BB962C8B-B14F-4D97-AF65-F5344CB8AC3E}">
        <p14:creationId xmlns:p14="http://schemas.microsoft.com/office/powerpoint/2010/main" val="837550303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428EFC-AFC5-4C4F-8042-4361958154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4071" y="1621227"/>
            <a:ext cx="4764764" cy="692494"/>
          </a:xfrm>
        </p:spPr>
        <p:txBody>
          <a:bodyPr/>
          <a:lstStyle/>
          <a:p>
            <a:r>
              <a:rPr lang="en-US" sz="3600" b="1" u="sng" dirty="0"/>
              <a:t>You need to install it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674DD6-980D-47EC-A81F-46F36AC240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46013" y="2468177"/>
            <a:ext cx="4764764" cy="3043533"/>
          </a:xfrm>
        </p:spPr>
        <p:txBody>
          <a:bodyPr>
            <a:normAutofit/>
          </a:bodyPr>
          <a:lstStyle/>
          <a:p>
            <a:pPr marL="36900" indent="0" algn="ctr">
              <a:buNone/>
            </a:pPr>
            <a:r>
              <a:rPr lang="en-US" sz="2800" dirty="0"/>
              <a:t>In your terminal, type</a:t>
            </a:r>
          </a:p>
          <a:p>
            <a:pPr marL="36900" indent="0" algn="ctr">
              <a:buNone/>
            </a:pPr>
            <a:endParaRPr lang="en-US" sz="2800" dirty="0"/>
          </a:p>
          <a:p>
            <a:pPr marL="36900" indent="0" algn="ctr">
              <a:buNone/>
            </a:pPr>
            <a:r>
              <a:rPr lang="en-US" sz="2800" dirty="0"/>
              <a:t>pip install </a:t>
            </a:r>
            <a:r>
              <a:rPr lang="en-US" sz="2800" dirty="0" err="1"/>
              <a:t>numpy</a:t>
            </a:r>
            <a:endParaRPr lang="en-US" sz="28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D4DEF14-3832-4B90-B589-4603AD0A845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41311" y="1621226"/>
            <a:ext cx="5173740" cy="692495"/>
          </a:xfrm>
        </p:spPr>
        <p:txBody>
          <a:bodyPr/>
          <a:lstStyle/>
          <a:p>
            <a:r>
              <a:rPr lang="en-US" sz="3600" b="1" u="sng" dirty="0"/>
              <a:t>You can import 2 ways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0203F53-92CC-41C3-90E4-F4BBD11E0B1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63167" y="2468177"/>
            <a:ext cx="4779581" cy="3043533"/>
          </a:xfrm>
        </p:spPr>
        <p:txBody>
          <a:bodyPr>
            <a:normAutofit/>
          </a:bodyPr>
          <a:lstStyle/>
          <a:p>
            <a:pPr marL="36900" indent="0" algn="ctr">
              <a:buNone/>
            </a:pPr>
            <a:r>
              <a:rPr lang="en-US" sz="2800" dirty="0"/>
              <a:t>import </a:t>
            </a:r>
            <a:r>
              <a:rPr lang="en-US" sz="2800" dirty="0" err="1"/>
              <a:t>numpy</a:t>
            </a:r>
            <a:endParaRPr lang="en-US" sz="2800" dirty="0"/>
          </a:p>
          <a:p>
            <a:pPr marL="36900" indent="0" algn="ctr">
              <a:buNone/>
            </a:pPr>
            <a:endParaRPr lang="en-US" sz="2800" dirty="0"/>
          </a:p>
          <a:p>
            <a:pPr marL="36900" indent="0" algn="ctr">
              <a:buNone/>
            </a:pPr>
            <a:r>
              <a:rPr lang="en-US" sz="2800" dirty="0"/>
              <a:t>import </a:t>
            </a:r>
            <a:r>
              <a:rPr lang="en-US" sz="2800" dirty="0" err="1"/>
              <a:t>numpy</a:t>
            </a:r>
            <a:r>
              <a:rPr lang="en-US" sz="2800" dirty="0"/>
              <a:t> as np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EB8ABF0-5216-4684-8700-94552ED23A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5802861"/>
            <a:ext cx="10353762" cy="1257300"/>
          </a:xfrm>
        </p:spPr>
        <p:txBody>
          <a:bodyPr>
            <a:normAutofit/>
          </a:bodyPr>
          <a:lstStyle/>
          <a:p>
            <a:r>
              <a:rPr lang="en-US" sz="4400" b="1" dirty="0"/>
              <a:t>Create a file in </a:t>
            </a:r>
            <a:r>
              <a:rPr lang="en-US" sz="4400" b="1" dirty="0" err="1"/>
              <a:t>vscode</a:t>
            </a:r>
            <a:r>
              <a:rPr lang="en-US" sz="4400" b="1" dirty="0"/>
              <a:t> &amp; name it: week5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F340950-0A44-4B51-ABB6-06A7294FBFDF}"/>
              </a:ext>
            </a:extLst>
          </p:cNvPr>
          <p:cNvSpPr txBox="1"/>
          <p:nvPr/>
        </p:nvSpPr>
        <p:spPr>
          <a:xfrm>
            <a:off x="9953213" y="4893991"/>
            <a:ext cx="19714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Depends on what you need to do.</a:t>
            </a:r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BB1857D2-32AB-4EF5-845D-D8D5339E9FB6}"/>
              </a:ext>
            </a:extLst>
          </p:cNvPr>
          <p:cNvSpPr/>
          <p:nvPr/>
        </p:nvSpPr>
        <p:spPr>
          <a:xfrm rot="20269056">
            <a:off x="10069507" y="4307503"/>
            <a:ext cx="494950" cy="713064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683867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  <p:bldP spid="5" grpId="0" build="p"/>
      <p:bldP spid="6" grpId="0" build="p"/>
      <p:bldP spid="7" grpId="0"/>
      <p:bldP spid="2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Arial Nova">
      <a:majorFont>
        <a:latin typeface="Arial Nova Light"/>
        <a:ea typeface=""/>
        <a:cs typeface=""/>
      </a:majorFont>
      <a:minorFont>
        <a:latin typeface="Arial Nova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560E646-30AD-4BA0-97EA-A7A07DF5499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7E70FC5-1855-47AB-8CE1-CB3C873A898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30CB38EC-895A-4F8F-8F75-E263501ABB5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{5C68006A-20C4-4CC4-88D6-4F350DE3F1AB}tf11665031_win32</Template>
  <TotalTime>1805</TotalTime>
  <Words>3603</Words>
  <Application>Microsoft Office PowerPoint</Application>
  <PresentationFormat>Widescreen</PresentationFormat>
  <Paragraphs>550</Paragraphs>
  <Slides>61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8" baseType="lpstr">
      <vt:lpstr>Arial</vt:lpstr>
      <vt:lpstr>Arial Nova</vt:lpstr>
      <vt:lpstr>Arial Nova Light</vt:lpstr>
      <vt:lpstr>Consolas</vt:lpstr>
      <vt:lpstr>Lato</vt:lpstr>
      <vt:lpstr>Wingdings 2</vt:lpstr>
      <vt:lpstr>SlateVTI</vt:lpstr>
      <vt:lpstr>NumPy, Broadcasting and Matplotlib</vt:lpstr>
      <vt:lpstr>Capstone Idea &amp; Rough Draft </vt:lpstr>
      <vt:lpstr>What is NumPy?</vt:lpstr>
      <vt:lpstr>What it does</vt:lpstr>
      <vt:lpstr>All about Arrays</vt:lpstr>
      <vt:lpstr>Biggest difference between Python lists and NumPy arrays: NumPy arrays are homogeneous</vt:lpstr>
      <vt:lpstr>One way to initialize NumPy arrays</vt:lpstr>
      <vt:lpstr>Useful keywords</vt:lpstr>
      <vt:lpstr>Create a file in vscode &amp; name it: week5</vt:lpstr>
      <vt:lpstr>Creating arrays</vt:lpstr>
      <vt:lpstr>PowerPoint Presentation</vt:lpstr>
      <vt:lpstr>PowerPoint Presentation</vt:lpstr>
      <vt:lpstr>PowerPoint Presentation</vt:lpstr>
      <vt:lpstr>Concatenation</vt:lpstr>
      <vt:lpstr>Knowing shape and size</vt:lpstr>
      <vt:lpstr>PowerPoint Presentation</vt:lpstr>
      <vt:lpstr>Reshaping</vt:lpstr>
      <vt:lpstr>Indexing and Slicing</vt:lpstr>
      <vt:lpstr>Other functions </vt:lpstr>
      <vt:lpstr>Broadcasting</vt:lpstr>
      <vt:lpstr>PowerPoint Presentation</vt:lpstr>
      <vt:lpstr>Matplotlib</vt:lpstr>
      <vt:lpstr>PowerPoint Presentation</vt:lpstr>
      <vt:lpstr>Types of Visuals</vt:lpstr>
      <vt:lpstr>PowerPoint Presentation</vt:lpstr>
      <vt:lpstr>ALSO – pip install jupyter notebook</vt:lpstr>
      <vt:lpstr>What is Jupyter Notebook?</vt:lpstr>
      <vt:lpstr>How to start the Jupyter Notebook Server</vt:lpstr>
      <vt:lpstr>PowerPoint Presentation</vt:lpstr>
      <vt:lpstr>Example One  your first graph</vt:lpstr>
      <vt:lpstr>Example Two</vt:lpstr>
      <vt:lpstr>Open VSCode make sure you are in the right directory initialize jupyter notebook</vt:lpstr>
      <vt:lpstr>Example  Three</vt:lpstr>
      <vt:lpstr>Example  Four</vt:lpstr>
      <vt:lpstr>Example  Five</vt:lpstr>
      <vt:lpstr>Example Six</vt:lpstr>
      <vt:lpstr>Example Seven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Draw a line in a diagram from position (1, 3) to position (8,10)</vt:lpstr>
      <vt:lpstr>Draw 2 points in a diagram from position     (1, 3) to position (8,10)</vt:lpstr>
      <vt:lpstr>Draw a line in a diagram from  position (1, 3) to (2, 8) then to (6, 1) and  finally to position (8,10)</vt:lpstr>
      <vt:lpstr>Customize – Customize - Customize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NumPy, Broadcasting and Matplotlib</dc:title>
  <dc:creator>Ashley Hunter</dc:creator>
  <cp:lastModifiedBy>Johan Bester</cp:lastModifiedBy>
  <cp:revision>44</cp:revision>
  <dcterms:created xsi:type="dcterms:W3CDTF">2022-02-06T00:47:21Z</dcterms:created>
  <dcterms:modified xsi:type="dcterms:W3CDTF">2022-09-24T04:18:53Z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